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avi" ContentType="video/avi"/>
  <Default Extension="wmv" ContentType="video/x-ms-wm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73"/>
  </p:notesMasterIdLst>
  <p:handoutMasterIdLst>
    <p:handoutMasterId r:id="rId74"/>
  </p:handoutMasterIdLst>
  <p:sldIdLst>
    <p:sldId id="2106" r:id="rId2"/>
    <p:sldId id="2267" r:id="rId3"/>
    <p:sldId id="2243" r:id="rId4"/>
    <p:sldId id="2245" r:id="rId5"/>
    <p:sldId id="2244" r:id="rId6"/>
    <p:sldId id="1890" r:id="rId7"/>
    <p:sldId id="2075" r:id="rId8"/>
    <p:sldId id="2233" r:id="rId9"/>
    <p:sldId id="2149" r:id="rId10"/>
    <p:sldId id="2228" r:id="rId11"/>
    <p:sldId id="2158" r:id="rId12"/>
    <p:sldId id="2174" r:id="rId13"/>
    <p:sldId id="2246" r:id="rId14"/>
    <p:sldId id="2176" r:id="rId15"/>
    <p:sldId id="2240" r:id="rId16"/>
    <p:sldId id="2241" r:id="rId17"/>
    <p:sldId id="2242" r:id="rId18"/>
    <p:sldId id="2177" r:id="rId19"/>
    <p:sldId id="2180" r:id="rId20"/>
    <p:sldId id="2181" r:id="rId21"/>
    <p:sldId id="2234" r:id="rId22"/>
    <p:sldId id="2183" r:id="rId23"/>
    <p:sldId id="2184" r:id="rId24"/>
    <p:sldId id="2185" r:id="rId25"/>
    <p:sldId id="2186" r:id="rId26"/>
    <p:sldId id="2187" r:id="rId27"/>
    <p:sldId id="2188" r:id="rId28"/>
    <p:sldId id="2239" r:id="rId29"/>
    <p:sldId id="2191" r:id="rId30"/>
    <p:sldId id="2197" r:id="rId31"/>
    <p:sldId id="2202" r:id="rId32"/>
    <p:sldId id="2206" r:id="rId33"/>
    <p:sldId id="2247" r:id="rId34"/>
    <p:sldId id="2207" r:id="rId35"/>
    <p:sldId id="2208" r:id="rId36"/>
    <p:sldId id="2210" r:id="rId37"/>
    <p:sldId id="2209" r:id="rId38"/>
    <p:sldId id="2211" r:id="rId39"/>
    <p:sldId id="2212" r:id="rId40"/>
    <p:sldId id="2214" r:id="rId41"/>
    <p:sldId id="2215" r:id="rId42"/>
    <p:sldId id="2216" r:id="rId43"/>
    <p:sldId id="2217" r:id="rId44"/>
    <p:sldId id="2220" r:id="rId45"/>
    <p:sldId id="2219" r:id="rId46"/>
    <p:sldId id="2221" r:id="rId47"/>
    <p:sldId id="2222" r:id="rId48"/>
    <p:sldId id="2223" r:id="rId49"/>
    <p:sldId id="2224" r:id="rId50"/>
    <p:sldId id="2238" r:id="rId51"/>
    <p:sldId id="2225" r:id="rId52"/>
    <p:sldId id="2248" r:id="rId53"/>
    <p:sldId id="2249" r:id="rId54"/>
    <p:sldId id="2250" r:id="rId55"/>
    <p:sldId id="2251" r:id="rId56"/>
    <p:sldId id="2252" r:id="rId57"/>
    <p:sldId id="2253" r:id="rId58"/>
    <p:sldId id="2254" r:id="rId59"/>
    <p:sldId id="2255" r:id="rId60"/>
    <p:sldId id="2256" r:id="rId61"/>
    <p:sldId id="2257" r:id="rId62"/>
    <p:sldId id="2258" r:id="rId63"/>
    <p:sldId id="2259" r:id="rId64"/>
    <p:sldId id="2260" r:id="rId65"/>
    <p:sldId id="2261" r:id="rId66"/>
    <p:sldId id="2262" r:id="rId67"/>
    <p:sldId id="2263" r:id="rId68"/>
    <p:sldId id="2264" r:id="rId69"/>
    <p:sldId id="2265" r:id="rId70"/>
    <p:sldId id="2266" r:id="rId71"/>
    <p:sldId id="2268" r:id="rId72"/>
  </p:sldIdLst>
  <p:sldSz cx="9144000" cy="6858000" type="screen4x3"/>
  <p:notesSz cx="6985000" cy="9271000"/>
  <p:custShowLst>
    <p:custShow name="1Hour" id="0">
      <p:sldLst>
        <p:sld r:id="rId7"/>
        <p:sld r:id="rId8"/>
        <p:sld r:id="rId2"/>
      </p:sldLst>
    </p:custShow>
  </p:custShow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accent2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accent2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accent2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accent2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accent2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chemeClr val="accent2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chemeClr val="accent2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chemeClr val="accent2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chemeClr val="accent2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FF"/>
    <a:srgbClr val="AFAFAF"/>
    <a:srgbClr val="CC0000"/>
    <a:srgbClr val="3366CC"/>
    <a:srgbClr val="009999"/>
    <a:srgbClr val="DDDDDD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79412" autoAdjust="0"/>
  </p:normalViewPr>
  <p:slideViewPr>
    <p:cSldViewPr snapToGrid="0">
      <p:cViewPr>
        <p:scale>
          <a:sx n="70" d="100"/>
          <a:sy n="70" d="100"/>
        </p:scale>
        <p:origin x="-1074" y="90"/>
      </p:cViewPr>
      <p:guideLst>
        <p:guide orient="horz" pos="3005"/>
        <p:guide pos="2879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00" d="100"/>
          <a:sy n="100" d="100"/>
        </p:scale>
        <p:origin x="-828" y="-60"/>
      </p:cViewPr>
      <p:guideLst>
        <p:guide orient="horz" pos="2920"/>
        <p:guide pos="220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33.xml"/><Relationship Id="rId3" Type="http://schemas.openxmlformats.org/officeDocument/2006/relationships/slide" Target="slides/slide21.xml"/><Relationship Id="rId7" Type="http://schemas.openxmlformats.org/officeDocument/2006/relationships/slide" Target="slides/slide32.xml"/><Relationship Id="rId2" Type="http://schemas.openxmlformats.org/officeDocument/2006/relationships/slide" Target="slides/slide6.xml"/><Relationship Id="rId1" Type="http://schemas.openxmlformats.org/officeDocument/2006/relationships/slide" Target="slides/slide1.xml"/><Relationship Id="rId6" Type="http://schemas.openxmlformats.org/officeDocument/2006/relationships/slide" Target="slides/slide24.xml"/><Relationship Id="rId11" Type="http://schemas.openxmlformats.org/officeDocument/2006/relationships/slide" Target="slides/slide51.xml"/><Relationship Id="rId5" Type="http://schemas.openxmlformats.org/officeDocument/2006/relationships/slide" Target="slides/slide23.xml"/><Relationship Id="rId10" Type="http://schemas.openxmlformats.org/officeDocument/2006/relationships/slide" Target="slides/slide44.xml"/><Relationship Id="rId4" Type="http://schemas.openxmlformats.org/officeDocument/2006/relationships/slide" Target="slides/slide22.xml"/><Relationship Id="rId9" Type="http://schemas.openxmlformats.org/officeDocument/2006/relationships/slide" Target="slides/slide4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image" Target="../media/image48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2736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50" tIns="46675" rIns="93350" bIns="46675" numCol="1" anchor="t" anchorCtr="0" compatLnSpc="1">
            <a:prstTxWarp prst="textNoShape">
              <a:avLst/>
            </a:prstTxWarp>
          </a:bodyPr>
          <a:lstStyle>
            <a:lvl1pPr defTabSz="927100" eaLnBrk="0" hangingPunct="0">
              <a:defRPr sz="1200" smtClean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57638" y="0"/>
            <a:ext cx="302736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50" tIns="46675" rIns="93350" bIns="46675" numCol="1" anchor="t" anchorCtr="0" compatLnSpc="1">
            <a:prstTxWarp prst="textNoShape">
              <a:avLst/>
            </a:prstTxWarp>
          </a:bodyPr>
          <a:lstStyle>
            <a:lvl1pPr algn="r" defTabSz="927100" eaLnBrk="0" hangingPunct="0">
              <a:defRPr sz="1200" smtClean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05863"/>
            <a:ext cx="3027363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50" tIns="46675" rIns="93350" bIns="46675" numCol="1" anchor="b" anchorCtr="0" compatLnSpc="1">
            <a:prstTxWarp prst="textNoShape">
              <a:avLst/>
            </a:prstTxWarp>
          </a:bodyPr>
          <a:lstStyle>
            <a:lvl1pPr defTabSz="927100" eaLnBrk="0" hangingPunct="0">
              <a:defRPr sz="1200" smtClean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57638" y="8805863"/>
            <a:ext cx="3027362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50" tIns="46675" rIns="93350" bIns="46675" numCol="1" anchor="b" anchorCtr="0" compatLnSpc="1">
            <a:prstTxWarp prst="textNoShape">
              <a:avLst/>
            </a:prstTxWarp>
          </a:bodyPr>
          <a:lstStyle>
            <a:lvl1pPr algn="r" defTabSz="927100" eaLnBrk="0" hangingPunct="0">
              <a:defRPr sz="1200" smtClean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pPr>
              <a:defRPr/>
            </a:pPr>
            <a:fld id="{9517BC41-1190-4A44-B1CA-DE1DE858EA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5553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2736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50" tIns="46675" rIns="93350" bIns="46675" numCol="1" anchor="t" anchorCtr="0" compatLnSpc="1">
            <a:prstTxWarp prst="textNoShape">
              <a:avLst/>
            </a:prstTxWarp>
          </a:bodyPr>
          <a:lstStyle>
            <a:lvl1pPr defTabSz="927100" eaLnBrk="0" hangingPunct="0">
              <a:defRPr sz="1200" smtClean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57638" y="0"/>
            <a:ext cx="302736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50" tIns="46675" rIns="93350" bIns="46675" numCol="1" anchor="t" anchorCtr="0" compatLnSpc="1">
            <a:prstTxWarp prst="textNoShape">
              <a:avLst/>
            </a:prstTxWarp>
          </a:bodyPr>
          <a:lstStyle>
            <a:lvl1pPr algn="r" defTabSz="927100" eaLnBrk="0" hangingPunct="0">
              <a:defRPr sz="1200" smtClean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86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77925" y="696913"/>
            <a:ext cx="4630738" cy="34734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0275" y="4403725"/>
            <a:ext cx="5124450" cy="417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50" tIns="46675" rIns="93350" bIns="466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05863"/>
            <a:ext cx="3027363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50" tIns="46675" rIns="93350" bIns="46675" numCol="1" anchor="b" anchorCtr="0" compatLnSpc="1">
            <a:prstTxWarp prst="textNoShape">
              <a:avLst/>
            </a:prstTxWarp>
          </a:bodyPr>
          <a:lstStyle>
            <a:lvl1pPr defTabSz="927100" eaLnBrk="0" hangingPunct="0">
              <a:defRPr sz="1200" smtClean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57638" y="8805863"/>
            <a:ext cx="3027362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350" tIns="46675" rIns="93350" bIns="46675" numCol="1" anchor="b" anchorCtr="0" compatLnSpc="1">
            <a:prstTxWarp prst="textNoShape">
              <a:avLst/>
            </a:prstTxWarp>
          </a:bodyPr>
          <a:lstStyle>
            <a:lvl1pPr algn="r" defTabSz="927100" eaLnBrk="0" hangingPunct="0">
              <a:defRPr sz="1200" smtClean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</a:lstStyle>
          <a:p>
            <a:pPr>
              <a:defRPr/>
            </a:pPr>
            <a:fld id="{36C93EAB-45F5-40ED-8954-BF486BE414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4076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baseline="0" dirty="0" smtClean="0"/>
              <a:t>Добро пожаловать на Семинар и Сертификационный тест по подбору и прописыванию ортокератологических линз </a:t>
            </a:r>
            <a:r>
              <a:rPr lang="en-US" baseline="0" dirty="0" smtClean="0"/>
              <a:t>Paragon CRT®</a:t>
            </a:r>
            <a:r>
              <a:rPr lang="ru-RU" baseline="0" dirty="0" smtClean="0"/>
              <a:t>. Вам будет дана информация, необходимая для правильного подбора и прописывания линз </a:t>
            </a:r>
            <a:r>
              <a:rPr lang="ru-RU" sz="1200" dirty="0" err="1" smtClean="0">
                <a:effectLst/>
                <a:latin typeface="Calibri"/>
                <a:ea typeface="Calibri"/>
                <a:cs typeface="Times New Roman"/>
              </a:rPr>
              <a:t>Paragon</a:t>
            </a:r>
            <a:r>
              <a:rPr lang="ru-RU" sz="1200" dirty="0" smtClean="0">
                <a:effectLst/>
                <a:latin typeface="Calibri"/>
                <a:ea typeface="Calibri"/>
                <a:cs typeface="Times New Roman"/>
              </a:rPr>
              <a:t> CRT®.</a:t>
            </a:r>
            <a:r>
              <a:rPr lang="ru-RU" sz="1200" baseline="0" dirty="0" smtClean="0">
                <a:effectLst/>
                <a:latin typeface="Calibri"/>
                <a:ea typeface="Calibri"/>
                <a:cs typeface="Times New Roman"/>
              </a:rPr>
              <a:t> Мы обсудим конструкцию линз, выбор пациентов, подбор первой пробной линзы, оценку положения линзы, пути оптимизации положения </a:t>
            </a:r>
            <a:r>
              <a:rPr lang="ru-RU" sz="1200" baseline="0" smtClean="0">
                <a:effectLst/>
                <a:latin typeface="Calibri"/>
                <a:ea typeface="Calibri"/>
                <a:cs typeface="Times New Roman"/>
              </a:rPr>
              <a:t>линз.</a:t>
            </a: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6C93EAB-45F5-40ED-8954-BF486BE41484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just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Вы также можете задать вопросы консультанту компании Парагон Аверьяновой Оксане Сергеевне, к.м.н., через раздел сайта «Задать вопрос» </a:t>
            </a:r>
            <a:r>
              <a:rPr lang="en-US" smtClean="0"/>
              <a:t>http://www.ailas.com.ua/servises/response.html</a:t>
            </a:r>
            <a:r>
              <a:rPr lang="ru-RU" smtClean="0"/>
              <a:t> </a:t>
            </a:r>
            <a:r>
              <a:rPr lang="ru-RU" dirty="0" smtClean="0"/>
              <a:t>либо связаться с консультантом компании Парагон по </a:t>
            </a:r>
            <a:r>
              <a:rPr lang="ru-RU" noProof="0" dirty="0" smtClean="0"/>
              <a:t>следующему адресу</a:t>
            </a:r>
            <a:r>
              <a:rPr lang="ru-RU" dirty="0" smtClean="0"/>
              <a:t>: consultation@paragonvision.com .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6C93EAB-45F5-40ED-8954-BF486BE41484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1746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779229E-EAE6-41D0-992E-0517E3D5FC80}" type="slidenum">
              <a:rPr lang="en-US" smtClean="0"/>
              <a:pPr/>
              <a:t>3</a:t>
            </a:fld>
            <a:endParaRPr lang="en-US" dirty="0" smtClean="0"/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76338" y="696913"/>
            <a:ext cx="4632325" cy="3473450"/>
          </a:xfrm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1863" y="4403725"/>
            <a:ext cx="5121275" cy="4171950"/>
          </a:xfrm>
          <a:noFill/>
          <a:ln/>
        </p:spPr>
        <p:txBody>
          <a:bodyPr lIns="91404" tIns="45702" rIns="91404" bIns="45702"/>
          <a:lstStyle/>
          <a:p>
            <a:pPr algn="just" eaLnBrk="1" hangingPunct="1"/>
            <a:r>
              <a:rPr lang="ru-RU" dirty="0" err="1" smtClean="0"/>
              <a:t>Ортокератологические</a:t>
            </a:r>
            <a:r>
              <a:rPr lang="ru-RU" baseline="0" dirty="0" smtClean="0"/>
              <a:t> линзы </a:t>
            </a:r>
            <a:r>
              <a:rPr lang="en-US" baseline="0" dirty="0" smtClean="0"/>
              <a:t>Paragon CRT</a:t>
            </a:r>
            <a:r>
              <a:rPr lang="ru-RU" baseline="0" dirty="0" smtClean="0"/>
              <a:t> –</a:t>
            </a:r>
            <a:r>
              <a:rPr lang="en-US" baseline="0" dirty="0" smtClean="0"/>
              <a:t> </a:t>
            </a:r>
            <a:r>
              <a:rPr lang="ru-RU" baseline="0" dirty="0" smtClean="0"/>
              <a:t>это первые линзы для ночного ношения, которые получили одобрение </a:t>
            </a:r>
            <a:r>
              <a:rPr lang="ru-RU" dirty="0" smtClean="0"/>
              <a:t>Комиссии Конгресса США</a:t>
            </a:r>
            <a:r>
              <a:rPr lang="ru-RU" baseline="0" dirty="0" smtClean="0"/>
              <a:t> по пищевым продуктам и медицинским технологиям. Это разрешение было выдано 3 июня 2002 года.</a:t>
            </a:r>
          </a:p>
          <a:p>
            <a:pPr algn="just" eaLnBrk="1" hangingPunct="1"/>
            <a:r>
              <a:rPr lang="ru-RU" baseline="0" dirty="0" smtClean="0"/>
              <a:t>В действительности жёсткие линзы из материала </a:t>
            </a:r>
            <a:r>
              <a:rPr lang="ru-RU" baseline="0" dirty="0" err="1" smtClean="0"/>
              <a:t>Пафлюфкон</a:t>
            </a:r>
            <a:r>
              <a:rPr lang="ru-RU" baseline="0" dirty="0" smtClean="0"/>
              <a:t>, из которого изготовлены ортокератологические линзы </a:t>
            </a:r>
            <a:r>
              <a:rPr lang="en-US" baseline="0" dirty="0" smtClean="0"/>
              <a:t>Paragon CRT 100, </a:t>
            </a:r>
            <a:r>
              <a:rPr lang="ru-RU" baseline="0" dirty="0" smtClean="0"/>
              <a:t>получили разрешение</a:t>
            </a:r>
            <a:r>
              <a:rPr lang="en-US" baseline="0" dirty="0" smtClean="0"/>
              <a:t> FDA </a:t>
            </a:r>
            <a:r>
              <a:rPr lang="ru-RU" baseline="0" dirty="0" smtClean="0"/>
              <a:t> на 7 дней непрерывного ношения.</a:t>
            </a:r>
            <a:endParaRPr lang="ru-RU" dirty="0" smtClean="0"/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E142F6E-56F8-4142-84BF-24439AC499E9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76338" y="696913"/>
            <a:ext cx="4632325" cy="3473450"/>
          </a:xfrm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1863" y="4403725"/>
            <a:ext cx="5121275" cy="4171950"/>
          </a:xfrm>
          <a:noFill/>
          <a:ln/>
        </p:spPr>
        <p:txBody>
          <a:bodyPr lIns="91404" tIns="45702" rIns="91404" bIns="45702"/>
          <a:lstStyle/>
          <a:p>
            <a:pPr algn="just" eaLnBrk="1" hangingPunct="1"/>
            <a:r>
              <a:rPr lang="ru-RU" baseline="0" dirty="0" smtClean="0"/>
              <a:t>Многочисленные экспериментальные и клинические исследования показали, что единственный слой роговицы, на который оказывают воздействие ночные линзы </a:t>
            </a:r>
            <a:r>
              <a:rPr lang="en-US" baseline="0" dirty="0" smtClean="0"/>
              <a:t>Paragon – </a:t>
            </a:r>
            <a:r>
              <a:rPr lang="ru-RU" baseline="0" dirty="0" smtClean="0"/>
              <a:t>это поверхностный эпителий роговицы. Благодаря изменению конфигурации эпителия и происходит изменение формы поверхности роговицы. Из этого становится понятно, что толщина эпителия роговицы человека в центральной зоне, составляющая около 50 микрон, является ограничивающим фактором, т.е. определяет максимальные возможности безопасной ортокератологической коррекции. Известно, что коррекции близорукости в 1.0Д достигается за счёт изменения толщины роговицы на 6 мкм.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baseline="0" dirty="0" smtClean="0"/>
              <a:t>Что же происходит при ночном ношении линзы? Первоначальная теория гласила, что эпителий перераспределяется между зонами. Более детальные исследования не подтвердили это. В действительности в одних зонах эпителий спрессовывается более плотно, в других – нет. При этом, жидкость из спрессованных клеток перераспределяется в зоны не спрессованного эпителия и поглощается ими, увеличивая толщину эпителия в этих зонах. Данные изменения четко видны при сравнении топограмм поверхности роговицы до начала терапии, и в результате её.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6C93EAB-45F5-40ED-8954-BF486BE41484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9614B1F-95AF-4EEA-8A41-642A8D89EC76}" type="slidenum">
              <a:rPr lang="en-US"/>
              <a:pPr/>
              <a:t>6</a:t>
            </a:fld>
            <a:endParaRPr lang="en-US" dirty="0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26" tIns="45713" rIns="91426" bIns="45713"/>
          <a:lstStyle/>
          <a:p>
            <a:pPr algn="just" eaLnBrk="1" hangingPunct="1"/>
            <a:r>
              <a:rPr lang="ru-RU" sz="2000" baseline="0" dirty="0" smtClean="0"/>
              <a:t>Начнем с конструкции линз </a:t>
            </a:r>
            <a:r>
              <a:rPr lang="en-US" sz="2000" baseline="0" dirty="0" smtClean="0"/>
              <a:t>Paragon CRT</a:t>
            </a:r>
            <a:r>
              <a:rPr lang="ru-RU" sz="2000" baseline="0" dirty="0" smtClean="0"/>
              <a:t>. Есть 3 взаимно изменяемых зоны линзы. Изменения параметров этих зон дает возможность контролировать положение линзы и ее воздействие на поверхность роговицы. Зоны от центра к периферии линзы: Лечебная (Оптическая) зона, диаметр зоны фиксирован – 6 мм; Возвратная зона, фиксированный диаметр – 1 мм; Опорная зона. Наиболее часто используемый общий диаметр линз – 10.5 мм. При необходимости изменить общий диаметр линзы меняется и  диаметр Опорной зоны.</a:t>
            </a:r>
            <a:endParaRPr lang="en-US" sz="2000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5B319A3-9C23-43E1-8BC5-586627013DC0}" type="slidenum">
              <a:rPr lang="en-US"/>
              <a:pPr/>
              <a:t>7</a:t>
            </a:fld>
            <a:endParaRPr lang="en-US" dirty="0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algn="just" eaLnBrk="1" hangingPunct="1"/>
            <a:r>
              <a:rPr lang="ru-RU" dirty="0" smtClean="0"/>
              <a:t>Все три зоны линзы показаны на этом слайде.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aseline="0" dirty="0" smtClean="0"/>
              <a:t>Лазерная маркировка на обратной стороне линзы дает возможность при повторных осмотрах пациента легко определить правильность использования линз (соответствие правой и левой линз), а так же при подборе линз из набора проверить правильность раскладки линз по ячейкам. Первые две цифры характеризуют Базовую кривизну; следующие две – Глубину возвратной зоны; последние две – Угол наклона Опорной зоны. Наличие маркировки также свидетельствует об оригинальности линзы.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6C93EAB-45F5-40ED-8954-BF486BE41484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9F3128D-C04A-422F-AA7D-DE9EE49283E7}" type="slidenum">
              <a:rPr lang="en-US"/>
              <a:pPr/>
              <a:t>9</a:t>
            </a:fld>
            <a:endParaRPr lang="en-US" dirty="0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algn="just" eaLnBrk="1" hangingPunct="1"/>
            <a:r>
              <a:rPr lang="ru-RU" baseline="0" dirty="0" smtClean="0"/>
              <a:t>Базовая кривизна (ВС) определяет степень нарушения рефракции, которую данная линза может откорректировать. Номограмма дает возможность легко подобрать параметры линзы по данным клинической рефракции и кривизны роговицы в каждом конкретном случае. </a:t>
            </a:r>
          </a:p>
          <a:p>
            <a:pPr algn="just" eaLnBrk="1" hangingPunct="1"/>
            <a:r>
              <a:rPr lang="ru-RU" baseline="0" dirty="0" smtClean="0"/>
              <a:t>В отличие от других видов жестких газопроницаемых линз, в линзах </a:t>
            </a:r>
            <a:r>
              <a:rPr lang="en-US" baseline="0" dirty="0" smtClean="0"/>
              <a:t>Paragon CRT, </a:t>
            </a:r>
            <a:r>
              <a:rPr lang="en-US" b="1" baseline="0" dirty="0" smtClean="0"/>
              <a:t>BC </a:t>
            </a:r>
            <a:r>
              <a:rPr lang="ru-RU" b="1" baseline="0" dirty="0" smtClean="0"/>
              <a:t>никогда не меняется для оптимизации посадки линзы.</a:t>
            </a:r>
          </a:p>
          <a:p>
            <a:pPr eaLnBrk="1" hangingPunct="1"/>
            <a:r>
              <a:rPr lang="ru-RU" b="0" baseline="0" dirty="0" smtClean="0"/>
              <a:t>Вы будете снабжены специальными </a:t>
            </a:r>
            <a:r>
              <a:rPr lang="ru-RU" b="0" baseline="0" dirty="0" err="1" smtClean="0"/>
              <a:t>номограммными</a:t>
            </a:r>
            <a:r>
              <a:rPr lang="ru-RU" b="0" baseline="0" dirty="0" smtClean="0"/>
              <a:t> линейками и электронным селектором для выбора  исходной рекомендованной линзы.</a:t>
            </a:r>
            <a:endParaRPr lang="en-US" b="0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2A37FF2-8D3A-451F-9076-B340F99D1D78}" type="slidenum">
              <a:rPr lang="en-US"/>
              <a:pPr/>
              <a:t>10</a:t>
            </a:fld>
            <a:endParaRPr lang="en-US" dirty="0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26" tIns="45713" rIns="91426" bIns="45713"/>
          <a:lstStyle/>
          <a:p>
            <a:pPr algn="just" eaLnBrk="1" hangingPunct="1"/>
            <a:r>
              <a:rPr lang="ru-RU" dirty="0" smtClean="0"/>
              <a:t>Следующая</a:t>
            </a:r>
            <a:r>
              <a:rPr lang="ru-RU" baseline="0" dirty="0" smtClean="0"/>
              <a:t> зона – Возвратная зона, или Реверсивная зона, как ее называют в ортокератологических линзах другого дизайна. 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3584064-5CD4-4D37-8F08-2225979C4935}" type="slidenum">
              <a:rPr lang="en-US"/>
              <a:pPr/>
              <a:t>11</a:t>
            </a:fld>
            <a:endParaRPr lang="en-US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76338" y="696913"/>
            <a:ext cx="4630737" cy="3473450"/>
          </a:xfrm>
          <a:solidFill>
            <a:srgbClr val="FFFFFF"/>
          </a:solidFill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1863" y="4419600"/>
            <a:ext cx="5121275" cy="417195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03" tIns="45702" rIns="91403" bIns="45702"/>
          <a:lstStyle/>
          <a:p>
            <a:pPr algn="just" eaLnBrk="1" hangingPunct="1"/>
            <a:r>
              <a:rPr lang="ru-RU" dirty="0" smtClean="0"/>
              <a:t>Взаимодействие</a:t>
            </a:r>
            <a:r>
              <a:rPr lang="ru-RU" baseline="0" dirty="0" smtClean="0"/>
              <a:t> передней поверхности роговицы и задней поверхности линзы контролируется Глубиной Возвратной зоны </a:t>
            </a:r>
            <a:r>
              <a:rPr lang="en-US" baseline="0" dirty="0" smtClean="0"/>
              <a:t>(RZD).</a:t>
            </a:r>
          </a:p>
          <a:p>
            <a:pPr algn="just" eaLnBrk="1" hangingPunct="1"/>
            <a:r>
              <a:rPr lang="en-US" dirty="0" smtClean="0"/>
              <a:t>RZD </a:t>
            </a:r>
            <a:r>
              <a:rPr lang="ru-RU" dirty="0" smtClean="0"/>
              <a:t>меняется</a:t>
            </a:r>
            <a:r>
              <a:rPr lang="ru-RU" baseline="0" dirty="0" smtClean="0"/>
              <a:t> с шагом в</a:t>
            </a:r>
            <a:r>
              <a:rPr lang="en-US" baseline="0" dirty="0" smtClean="0"/>
              <a:t> 25 </a:t>
            </a:r>
            <a:r>
              <a:rPr lang="ru-RU" baseline="0" dirty="0" smtClean="0"/>
              <a:t>микрон. На примере видно как меняется общая сагиттальная глубина линзы при изменении </a:t>
            </a:r>
            <a:r>
              <a:rPr lang="en-US" baseline="0" dirty="0" smtClean="0"/>
              <a:t>RZD. </a:t>
            </a:r>
            <a:r>
              <a:rPr lang="ru-RU" baseline="0" dirty="0" smtClean="0"/>
              <a:t>Чем меньше величина </a:t>
            </a:r>
            <a:r>
              <a:rPr lang="en-US" baseline="0" dirty="0" smtClean="0"/>
              <a:t>RZD, </a:t>
            </a:r>
            <a:r>
              <a:rPr lang="ru-RU" baseline="0" dirty="0" smtClean="0"/>
              <a:t>тем меньше общая сагиттальная глубина линзы, и тем ближе задняя поверхность </a:t>
            </a:r>
            <a:r>
              <a:rPr lang="en-US" baseline="0" dirty="0" smtClean="0"/>
              <a:t>BC </a:t>
            </a:r>
            <a:r>
              <a:rPr lang="ru-RU" baseline="0" dirty="0" smtClean="0"/>
              <a:t>к поверхности роговицы в ее центре. Чем больше </a:t>
            </a:r>
            <a:r>
              <a:rPr lang="en-US" baseline="0" dirty="0" smtClean="0"/>
              <a:t>RZD</a:t>
            </a:r>
            <a:r>
              <a:rPr lang="ru-RU" baseline="0" dirty="0" smtClean="0"/>
              <a:t>, тем глубже линза, и тем дальше ВС от поверхности роговицы.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55C02E-4CBA-43A0-96FF-480183AE7F4A}" type="slidenum">
              <a:rPr lang="en-US"/>
              <a:pPr/>
              <a:t>12</a:t>
            </a:fld>
            <a:endParaRPr lang="en-US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13" tIns="45706" rIns="91413" bIns="45706"/>
          <a:lstStyle/>
          <a:p>
            <a:pPr algn="just" eaLnBrk="1" hangingPunct="1"/>
            <a:r>
              <a:rPr lang="ru-RU" dirty="0" smtClean="0"/>
              <a:t>Этот слайд показывает изменение</a:t>
            </a:r>
            <a:r>
              <a:rPr lang="ru-RU" baseline="0" dirty="0" smtClean="0"/>
              <a:t> конфигурации слоя слезы под линзой при изменении </a:t>
            </a:r>
            <a:r>
              <a:rPr lang="en-US" baseline="0" dirty="0" smtClean="0"/>
              <a:t>RZD</a:t>
            </a:r>
            <a:r>
              <a:rPr lang="ru-RU" baseline="0" dirty="0" smtClean="0"/>
              <a:t> от </a:t>
            </a:r>
            <a:r>
              <a:rPr lang="en-US" baseline="0" dirty="0" smtClean="0"/>
              <a:t>575</a:t>
            </a:r>
            <a:r>
              <a:rPr lang="ru-RU" baseline="0" dirty="0" smtClean="0"/>
              <a:t> до </a:t>
            </a:r>
            <a:r>
              <a:rPr lang="en-US" baseline="0" dirty="0" smtClean="0"/>
              <a:t>550 </a:t>
            </a:r>
            <a:r>
              <a:rPr lang="ru-RU" baseline="0" dirty="0" smtClean="0"/>
              <a:t>микрон. Контроль эффективности (интенсивности) воздействия линзы осуществляется, в основном, за счет изменения Глубины Возвратной Зоны. </a:t>
            </a:r>
            <a:r>
              <a:rPr lang="ru-RU" b="1" i="1" baseline="0" dirty="0" smtClean="0"/>
              <a:t>Линзы </a:t>
            </a:r>
            <a:r>
              <a:rPr lang="en-US" b="1" i="1" baseline="0" dirty="0" smtClean="0"/>
              <a:t>Paragon CRT </a:t>
            </a:r>
            <a:r>
              <a:rPr lang="ru-RU" b="1" i="1" baseline="0" dirty="0" smtClean="0"/>
              <a:t>– единственные линзы, у которых можно изменять общую сагиттальную глубину за счет Глубины Возвратной Зоны и Угла Наклона Опорной Зоны, не изменяя радиус Базовой кривизны (</a:t>
            </a:r>
            <a:r>
              <a:rPr lang="en-US" b="1" i="1" baseline="0" dirty="0" smtClean="0"/>
              <a:t>BCR</a:t>
            </a:r>
            <a:r>
              <a:rPr lang="ru-RU" b="1" i="1" baseline="0" dirty="0" smtClean="0"/>
              <a:t>)</a:t>
            </a:r>
            <a:r>
              <a:rPr lang="en-US" baseline="0" dirty="0" smtClean="0"/>
              <a:t>. </a:t>
            </a:r>
            <a:r>
              <a:rPr lang="ru-RU" baseline="0" dirty="0" smtClean="0"/>
              <a:t>Разработка Технологии Контроля Подобия (пространственной близости) принадлежит компании Парагон. Эта технология обеспечивает  высокое зрение пациента в линзах(!!) и </a:t>
            </a:r>
            <a:r>
              <a:rPr lang="ru-RU" baseline="0" dirty="0" err="1" smtClean="0"/>
              <a:t>прецизионность</a:t>
            </a:r>
            <a:r>
              <a:rPr lang="ru-RU" baseline="0" dirty="0" smtClean="0"/>
              <a:t> воздействия на роговицу.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64D1916-73E5-4282-9EC8-071DC6D9E305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76338" y="696913"/>
            <a:ext cx="4632325" cy="3473450"/>
          </a:xfrm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1863" y="4403725"/>
            <a:ext cx="5121275" cy="4171950"/>
          </a:xfrm>
          <a:noFill/>
          <a:ln/>
        </p:spPr>
        <p:txBody>
          <a:bodyPr lIns="91404" tIns="45702" rIns="91404" bIns="45702"/>
          <a:lstStyle/>
          <a:p>
            <a:pPr algn="just" eaLnBrk="1" hangingPunct="1"/>
            <a:r>
              <a:rPr lang="ru-RU" dirty="0" smtClean="0"/>
              <a:t>Третья зона</a:t>
            </a:r>
            <a:r>
              <a:rPr lang="ru-RU" baseline="0" dirty="0" smtClean="0"/>
              <a:t> линзы – Опорная Зона. На сагиттальном срезе линзы </a:t>
            </a:r>
            <a:r>
              <a:rPr lang="en-US" baseline="0" dirty="0" smtClean="0"/>
              <a:t>Paragon CRT </a:t>
            </a:r>
            <a:r>
              <a:rPr lang="ru-RU" baseline="0" dirty="0" smtClean="0"/>
              <a:t>Опорная Зона выглядит как отрезок прямой, т.к. вся опорная зона является сегментом конуса, а не сферы. Поэтому, она  всегда направлена по касательной к подлежащей сферичной поверхности роговицы. Такое взаимоотношение поверхностей линза – роговица более щадяще для последней. При таком положении линзы никогда не возникает «ущемление» эпителия роговицы, что было не редким осложнением при использовании линз обратной геометрии со </a:t>
            </a:r>
            <a:r>
              <a:rPr lang="ru-RU" baseline="0" dirty="0" err="1" smtClean="0"/>
              <a:t>сферо</a:t>
            </a:r>
            <a:r>
              <a:rPr lang="ru-RU" baseline="0" dirty="0" smtClean="0"/>
              <a:t>-сферическими сегментами, т.е. линз, у которых все зоны представляли собой сегменты сфер. Точка соприкосновения опорной зоны и роговицы может быть перемещена ближе или дальше от края линзы путем изменения Угла Наклона Опорной Зоны.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6466E58-3BA8-4E2A-A6B6-1FFD156C92FF}" type="slidenum">
              <a:rPr lang="en-US"/>
              <a:pPr/>
              <a:t>14</a:t>
            </a:fld>
            <a:endParaRPr lang="en-US"/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13" tIns="45706" rIns="91413" bIns="45706"/>
          <a:lstStyle/>
          <a:p>
            <a:pPr algn="just" eaLnBrk="1" hangingPunct="1"/>
            <a:r>
              <a:rPr lang="ru-RU" dirty="0" smtClean="0"/>
              <a:t>В то</a:t>
            </a:r>
            <a:r>
              <a:rPr lang="ru-RU" baseline="0" dirty="0" smtClean="0"/>
              <a:t> время, как Базовая Кривизна является математически вычисленной величиной, а Глубина Возвратной Зоны зависит от величины требуемой коррекции, Угол Наклона Опорной Зоны может быть различным и зависит от формы и кривизны поверхности пара-центральной зоны каждой отдельной роговицы. Эта переменная часто требует индивидуального  подбора.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1044290-4514-46C8-AA49-5C666FA28A7B}" type="slidenum">
              <a:rPr lang="en-US"/>
              <a:pPr/>
              <a:t>15</a:t>
            </a:fld>
            <a:endParaRPr lang="en-US"/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00" tIns="45699" rIns="91400" bIns="45699"/>
          <a:lstStyle/>
          <a:p>
            <a:pPr algn="just" eaLnBrk="1" hangingPunct="1"/>
            <a:r>
              <a:rPr lang="ru-RU" baseline="0" dirty="0" smtClean="0"/>
              <a:t>Прочитать слайд. Помните, что речь идет об отрицательных углах, и чем дальше от горизонта – тем больше отрицательный угол.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3D44C02-EF14-4A41-BED4-7BB796DF8BFC}" type="slidenum">
              <a:rPr lang="en-US"/>
              <a:pPr/>
              <a:t>16</a:t>
            </a:fld>
            <a:endParaRPr lang="en-US" dirty="0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00" tIns="45699" rIns="91400" bIns="45699"/>
          <a:lstStyle/>
          <a:p>
            <a:pPr algn="just" eaLnBrk="1" hangingPunct="1"/>
            <a:r>
              <a:rPr lang="ru-RU" dirty="0" smtClean="0"/>
              <a:t>Прочитать слайд.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8C05D1E-2274-4D72-A887-296A9F6F3C9E}" type="slidenum">
              <a:rPr lang="en-US"/>
              <a:pPr/>
              <a:t>17</a:t>
            </a:fld>
            <a:endParaRPr lang="en-US" dirty="0"/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00" tIns="45699" rIns="91400" bIns="45699"/>
          <a:lstStyle/>
          <a:p>
            <a:pPr algn="just" eaLnBrk="1" hangingPunct="1"/>
            <a:r>
              <a:rPr lang="ru-RU" dirty="0" smtClean="0"/>
              <a:t>Прочитать слайд.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83B238D-25A6-422B-AB28-DF09F75F59E0}" type="slidenum">
              <a:rPr lang="en-US"/>
              <a:pPr/>
              <a:t>18</a:t>
            </a:fld>
            <a:endParaRPr lang="en-US" dirty="0"/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0275" y="4419600"/>
            <a:ext cx="5124450" cy="417195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26" tIns="45713" rIns="91426" bIns="45713"/>
          <a:lstStyle/>
          <a:p>
            <a:pPr algn="just" eaLnBrk="1" hangingPunct="1">
              <a:buFontTx/>
              <a:buNone/>
            </a:pPr>
            <a:r>
              <a:rPr lang="en-US" baseline="0" dirty="0" smtClean="0"/>
              <a:t>LZA </a:t>
            </a:r>
            <a:r>
              <a:rPr lang="ru-RU" baseline="0" dirty="0" smtClean="0"/>
              <a:t>контролирует и приподнятость края линзы, и (одновременно!) меняет ее Общую Сагиттальную Глубину.</a:t>
            </a:r>
            <a:r>
              <a:rPr lang="en-US" dirty="0" smtClean="0"/>
              <a:t> </a:t>
            </a:r>
          </a:p>
          <a:p>
            <a:pPr algn="just" eaLnBrk="1" hangingPunct="1">
              <a:buFontTx/>
              <a:buChar char="•"/>
            </a:pPr>
            <a:r>
              <a:rPr lang="ru-RU" baseline="0" dirty="0" smtClean="0"/>
              <a:t> Посмотрите, как меняется взаиморасположение линзы и поверхности роговицы в ее центре, при изменении Угла Наклона Опорной Зоны, увеличение или уменьшение угла одновременно меняет общую сагиттальную глубину линзы.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519AA86-191D-4B69-9073-BBC4CB6789D2}" type="slidenum">
              <a:rPr lang="en-US"/>
              <a:pPr/>
              <a:t>19</a:t>
            </a:fld>
            <a:endParaRPr lang="en-US"/>
          </a:p>
        </p:txBody>
      </p:sp>
      <p:sp>
        <p:nvSpPr>
          <p:cNvPr id="81923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1924" name="Rectangle 1027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26" tIns="45713" rIns="91426" bIns="45713"/>
          <a:lstStyle/>
          <a:p>
            <a:pPr algn="just" eaLnBrk="1" hangingPunct="1"/>
            <a:r>
              <a:rPr lang="ru-RU" dirty="0" smtClean="0"/>
              <a:t>Прежде чем приступать к</a:t>
            </a:r>
            <a:r>
              <a:rPr lang="ru-RU" baseline="0" dirty="0" smtClean="0"/>
              <a:t> описанию процесса! </a:t>
            </a:r>
          </a:p>
          <a:p>
            <a:pPr algn="just" eaLnBrk="1" hangingPunct="1"/>
            <a:r>
              <a:rPr lang="ru-RU" baseline="0" dirty="0" smtClean="0"/>
              <a:t>Правильный подбор первых пациентов очень облегчит ваши первые шаги, познакомит с процессом и даст возможность более уверенно приступить к коррекции более сложных пациентов.</a:t>
            </a:r>
          </a:p>
          <a:p>
            <a:pPr algn="just" eaLnBrk="1" hangingPunct="1"/>
            <a:r>
              <a:rPr lang="ru-RU" baseline="0" dirty="0" smtClean="0"/>
              <a:t>Прочитайте слайд.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dirty="0" smtClean="0"/>
              <a:t>Прочитайте слайд о «сложных» кандидатах для</a:t>
            </a:r>
            <a:r>
              <a:rPr lang="ru-RU" baseline="0" dirty="0" smtClean="0"/>
              <a:t> начала практики.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6C93EAB-45F5-40ED-8954-BF486BE41484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1106D49-C9C7-4290-B826-E934B6A27F8F}" type="slidenum">
              <a:rPr lang="en-US"/>
              <a:pPr/>
              <a:t>21</a:t>
            </a:fld>
            <a:endParaRPr lang="en-US"/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lIns="91426" tIns="45713" rIns="91426" bIns="45713"/>
          <a:lstStyle/>
          <a:p>
            <a:pPr algn="just" eaLnBrk="1" hangingPunct="1"/>
            <a:r>
              <a:rPr lang="ru-RU" dirty="0" smtClean="0"/>
              <a:t>Набор линз совершенно необходим для подбора и одновременного</a:t>
            </a:r>
            <a:r>
              <a:rPr lang="ru-RU" baseline="0" dirty="0" smtClean="0"/>
              <a:t> прописывания (назначения) лечения пациентам. Стандартные наборы могут быть «Базовый» – 100 линз, и «Расширенный» – 136 линз. Набор из 100 линз содержит линзы 10</a:t>
            </a:r>
            <a:r>
              <a:rPr lang="ru-RU" baseline="30000" dirty="0" smtClean="0"/>
              <a:t>и</a:t>
            </a:r>
            <a:r>
              <a:rPr lang="ru-RU" baseline="0" dirty="0" smtClean="0"/>
              <a:t> вариантов Базовой Кривизны (ВС) в сочетаниях с различной величины </a:t>
            </a:r>
            <a:r>
              <a:rPr lang="en-US" baseline="0" dirty="0" smtClean="0"/>
              <a:t>RZD </a:t>
            </a:r>
            <a:r>
              <a:rPr lang="ru-RU" baseline="0" dirty="0" smtClean="0"/>
              <a:t>и </a:t>
            </a:r>
            <a:r>
              <a:rPr lang="en-US" baseline="0" dirty="0" smtClean="0"/>
              <a:t>LZA. </a:t>
            </a:r>
            <a:r>
              <a:rPr lang="ru-RU" baseline="0" dirty="0" smtClean="0"/>
              <a:t>Как правило, быстро распродается до 80% линз из набора. </a:t>
            </a:r>
          </a:p>
          <a:p>
            <a:pPr algn="just" eaLnBrk="1" hangingPunct="1"/>
            <a:r>
              <a:rPr lang="ru-RU" baseline="0" dirty="0" smtClean="0"/>
              <a:t>Расширенный набор имеет дополнительные 36 линз 4х вариантов ВС для более плоских роговиц и больших степеней близорукости.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9AD6CE-A34C-465F-8760-7D7764CFD48F}" type="slidenum">
              <a:rPr lang="en-US"/>
              <a:pPr/>
              <a:t>22</a:t>
            </a:fld>
            <a:endParaRPr lang="en-US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13" tIns="45706" rIns="91413" bIns="45706"/>
          <a:lstStyle/>
          <a:p>
            <a:pPr algn="just" eaLnBrk="1" hangingPunct="1"/>
            <a:r>
              <a:rPr lang="ru-RU" dirty="0" smtClean="0"/>
              <a:t>Для подбора линз </a:t>
            </a:r>
            <a:r>
              <a:rPr lang="en-US" dirty="0" smtClean="0"/>
              <a:t>Paragon</a:t>
            </a:r>
            <a:r>
              <a:rPr lang="en-US" baseline="0" dirty="0" smtClean="0"/>
              <a:t> CRT </a:t>
            </a:r>
            <a:r>
              <a:rPr lang="ru-RU" baseline="0" dirty="0" smtClean="0"/>
              <a:t>необходимы только 2 цифры из всех клинических данных. А именно: Кривизна (оптическая сила) Плоского Меридиана Роговицы и Сферическая часть рефракции (без учета астигматизма).</a:t>
            </a:r>
          </a:p>
          <a:p>
            <a:pPr algn="just" eaLnBrk="1" hangingPunct="1"/>
            <a:r>
              <a:rPr lang="ru-RU" baseline="0" dirty="0" smtClean="0"/>
              <a:t>Средний радиус кривизны роговицы и </a:t>
            </a:r>
            <a:r>
              <a:rPr lang="ru-RU" baseline="0" dirty="0" err="1" smtClean="0"/>
              <a:t>сферо</a:t>
            </a:r>
            <a:r>
              <a:rPr lang="ru-RU" baseline="0" dirty="0" smtClean="0"/>
              <a:t>-эквивалент</a:t>
            </a:r>
            <a:r>
              <a:rPr lang="ru-RU" b="1" baseline="0" dirty="0" smtClean="0"/>
              <a:t> НЕ </a:t>
            </a:r>
            <a:r>
              <a:rPr lang="ru-RU" baseline="0" dirty="0" smtClean="0"/>
              <a:t>принимаются во внимание при подборе линз </a:t>
            </a:r>
            <a:r>
              <a:rPr lang="en-US" baseline="0" dirty="0" smtClean="0"/>
              <a:t>Paragon CRT.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ADC0FC1-93FF-4168-9ABD-B61834EB3B33}" type="slidenum">
              <a:rPr lang="en-US"/>
              <a:pPr/>
              <a:t>23</a:t>
            </a:fld>
            <a:endParaRPr lang="en-US"/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lIns="93323" tIns="46661" rIns="93323" bIns="46661"/>
          <a:lstStyle/>
          <a:p>
            <a:pPr marL="342900" indent="-342900" algn="just" eaLnBrk="1" hangingPunct="1"/>
            <a:r>
              <a:rPr lang="ru-RU" sz="900" dirty="0" smtClean="0"/>
              <a:t>Используйте Линейку для подбора необходимой линзы. Выдвигайте</a:t>
            </a:r>
            <a:r>
              <a:rPr lang="ru-RU" sz="900" baseline="0" dirty="0" smtClean="0"/>
              <a:t> внутреннюю часть линейки до тех пор, пока стрелка не укажет на искомую кривизну роговицы. На каждой части линейки есть 2 ряда значений (выше и ниже прорези). Убедитесь, что стрелка указывает на нужное значение!</a:t>
            </a:r>
          </a:p>
          <a:p>
            <a:pPr marL="342900" indent="-342900" algn="just" eaLnBrk="1" hangingPunct="1"/>
            <a:r>
              <a:rPr lang="ru-RU" sz="900" baseline="0" dirty="0" smtClean="0"/>
              <a:t>Найдите значение рефракции (только Сферическая часть) в колонке справа. </a:t>
            </a:r>
          </a:p>
          <a:p>
            <a:pPr marL="342900" indent="-342900" algn="just" eaLnBrk="1" hangingPunct="1"/>
            <a:r>
              <a:rPr lang="ru-RU" sz="900" baseline="0" dirty="0" smtClean="0"/>
              <a:t>Прямо рядом со значением рефракции будут указаны параметры искомой линзы.</a:t>
            </a:r>
          </a:p>
          <a:p>
            <a:pPr marL="342900" indent="-342900" algn="just" eaLnBrk="1" hangingPunct="1"/>
            <a:r>
              <a:rPr lang="ru-RU" sz="900" baseline="0" dirty="0" smtClean="0"/>
              <a:t>Прочитайте пример на слайде</a:t>
            </a:r>
            <a:endParaRPr lang="en-US" sz="900" dirty="0" smtClean="0"/>
          </a:p>
          <a:p>
            <a:pPr marL="342900" indent="-342900" eaLnBrk="1" hangingPunct="1"/>
            <a:endParaRPr lang="en-US" sz="900" dirty="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80D1AF5-F71D-4781-B59A-6247AA028A89}" type="slidenum">
              <a:rPr lang="en-US"/>
              <a:pPr/>
              <a:t>24</a:t>
            </a:fld>
            <a:endParaRPr lang="en-US"/>
          </a:p>
        </p:txBody>
      </p:sp>
      <p:sp>
        <p:nvSpPr>
          <p:cNvPr id="87043" name="Rectangle 4098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7044" name="Rectangle 4099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13" tIns="45706" rIns="91413" bIns="45706"/>
          <a:lstStyle/>
          <a:p>
            <a:pPr algn="just" eaLnBrk="1" hangingPunct="1"/>
            <a:r>
              <a:rPr lang="ru-RU" dirty="0" smtClean="0"/>
              <a:t>После того, как линза была</a:t>
            </a:r>
            <a:r>
              <a:rPr lang="ru-RU" baseline="0" dirty="0" smtClean="0"/>
              <a:t> рассчитана и выбрана оденьте её на роговицу и воспользуйтесь </a:t>
            </a:r>
            <a:r>
              <a:rPr lang="ru-RU" baseline="0" dirty="0" err="1" smtClean="0"/>
              <a:t>флюоресцеиновым</a:t>
            </a:r>
            <a:r>
              <a:rPr lang="ru-RU" baseline="0" dirty="0" smtClean="0"/>
              <a:t> тестом для оценки адекватности посадки.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Прочитать</a:t>
            </a:r>
            <a:r>
              <a:rPr lang="ru-RU" baseline="0" dirty="0" smtClean="0"/>
              <a:t> слайд.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6C93EAB-45F5-40ED-8954-BF486BE41484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наборе НЕТ 2х одинаковых линз. Если пациенту требуется 2 одинаковые линзы: для одного глаза выберите искомую, а для другого, возьмите линзу с теми же параметрами </a:t>
            </a:r>
            <a:r>
              <a:rPr lang="en-US" dirty="0" smtClean="0"/>
              <a:t>RZD</a:t>
            </a:r>
            <a:r>
              <a:rPr lang="en-US" baseline="0" dirty="0" smtClean="0"/>
              <a:t> </a:t>
            </a:r>
            <a:r>
              <a:rPr lang="ru-RU" baseline="0" dirty="0" smtClean="0"/>
              <a:t>и </a:t>
            </a:r>
            <a:r>
              <a:rPr lang="en-US" baseline="0" dirty="0" smtClean="0"/>
              <a:t>LZA </a:t>
            </a:r>
            <a:r>
              <a:rPr lang="ru-RU" baseline="0" dirty="0" smtClean="0"/>
              <a:t>и ближайшим </a:t>
            </a:r>
            <a:r>
              <a:rPr lang="ru-RU" baseline="0" dirty="0" err="1" smtClean="0"/>
              <a:t>ВС.Чаще</a:t>
            </a:r>
            <a:r>
              <a:rPr lang="ru-RU" baseline="0" dirty="0" smtClean="0"/>
              <a:t> всего подойдет более плоская ВС.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6C93EAB-45F5-40ED-8954-BF486BE41484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После надевания Расчетной линзы, проверьте ее центрацию на роговице…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6C93EAB-45F5-40ED-8954-BF486BE41484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363BA50-3CC6-4BF5-8DDD-6A654ADB7395}" type="slidenum">
              <a:rPr lang="en-US" smtClean="0"/>
              <a:pPr/>
              <a:t>28</a:t>
            </a:fld>
            <a:endParaRPr lang="en-US" smtClean="0"/>
          </a:p>
        </p:txBody>
      </p:sp>
      <p:sp>
        <p:nvSpPr>
          <p:cNvPr id="1085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76338" y="696913"/>
            <a:ext cx="4632325" cy="3473450"/>
          </a:xfrm>
          <a:ln/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1863" y="4403725"/>
            <a:ext cx="5121275" cy="4171950"/>
          </a:xfrm>
          <a:noFill/>
          <a:ln/>
        </p:spPr>
        <p:txBody>
          <a:bodyPr/>
          <a:lstStyle/>
          <a:p>
            <a:pPr algn="just" eaLnBrk="1" hangingPunct="1"/>
            <a:r>
              <a:rPr lang="ru-RU" dirty="0" smtClean="0"/>
              <a:t>Слишком</a:t>
            </a:r>
            <a:r>
              <a:rPr lang="ru-RU" baseline="0" dirty="0" smtClean="0"/>
              <a:t> глубокие линзы, наоборот – смещаются к низу. Наиболее часто причиной смещения линз вниз является слишком большой Угол Наклона Опорной Зоны. Часто, уменьшение </a:t>
            </a:r>
            <a:r>
              <a:rPr lang="en-US" baseline="0" dirty="0" smtClean="0"/>
              <a:t>LZA </a:t>
            </a:r>
            <a:r>
              <a:rPr lang="ru-RU" baseline="0" dirty="0" smtClean="0"/>
              <a:t>на 1 градус приводит к правильной центрации линзы. Помните, что любое уменьшение величины </a:t>
            </a:r>
            <a:r>
              <a:rPr lang="en-US" baseline="0" dirty="0" smtClean="0"/>
              <a:t>RZD </a:t>
            </a:r>
            <a:r>
              <a:rPr lang="ru-RU" baseline="0" dirty="0" smtClean="0"/>
              <a:t>или </a:t>
            </a:r>
            <a:r>
              <a:rPr lang="en-US" baseline="0" dirty="0" smtClean="0"/>
              <a:t>LZA </a:t>
            </a:r>
            <a:r>
              <a:rPr lang="ru-RU" baseline="0" dirty="0" smtClean="0"/>
              <a:t>приводят к уменьшению общей сагиттальной глубины линзы.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dirty="0" smtClean="0"/>
              <a:t>Прочитать</a:t>
            </a:r>
            <a:r>
              <a:rPr lang="ru-RU" baseline="0" dirty="0" smtClean="0"/>
              <a:t> слайд…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6C93EAB-45F5-40ED-8954-BF486BE41484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dirty="0" smtClean="0"/>
              <a:t>Проверьте адекватность</a:t>
            </a:r>
            <a:r>
              <a:rPr lang="ru-RU" baseline="0" dirty="0" smtClean="0"/>
              <a:t> приподнятости края линзы. Этот слайд показывает разные варианты приподнятости и необходимые шаги для достижения правильного положения края линзы…</a:t>
            </a:r>
          </a:p>
          <a:p>
            <a:r>
              <a:rPr lang="ru-RU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6C93EAB-45F5-40ED-8954-BF486BE41484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17704D2-0135-49D0-B9BC-CF5346AD02AF}" type="slidenum">
              <a:rPr lang="en-US"/>
              <a:pPr/>
              <a:t>31</a:t>
            </a:fld>
            <a:endParaRPr lang="en-US"/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26" tIns="45713" rIns="91426" bIns="45713"/>
          <a:lstStyle/>
          <a:p>
            <a:pPr algn="just" eaLnBrk="1" hangingPunct="1"/>
            <a:r>
              <a:rPr lang="ru-RU" dirty="0" smtClean="0"/>
              <a:t>После того как вы убедились в правильном положении линзы на роговице, проведите измерение рефракции через</a:t>
            </a:r>
            <a:r>
              <a:rPr lang="ru-RU" baseline="0" dirty="0" smtClean="0"/>
              <a:t> линзу.</a:t>
            </a: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8EB6802-FDC7-44AA-9EE1-1FA5C291999B}" type="slidenum">
              <a:rPr lang="en-US"/>
              <a:pPr/>
              <a:t>32</a:t>
            </a:fld>
            <a:endParaRPr lang="en-US" dirty="0"/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26" tIns="45713" rIns="91426" bIns="45713"/>
          <a:lstStyle/>
          <a:p>
            <a:pPr eaLnBrk="1" hangingPunct="1"/>
            <a:r>
              <a:rPr lang="ru-RU" dirty="0" smtClean="0"/>
              <a:t>После правильного подбора и прописывания линз, переходим к правильному наблюдению за пациентом.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8EB6802-FDC7-44AA-9EE1-1FA5C291999B}" type="slidenum">
              <a:rPr lang="en-US"/>
              <a:pPr/>
              <a:t>33</a:t>
            </a:fld>
            <a:endParaRPr lang="en-US" dirty="0"/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26" tIns="45713" rIns="91426" bIns="45713"/>
          <a:lstStyle/>
          <a:p>
            <a:pPr algn="just" eaLnBrk="1" hangingPunct="1"/>
            <a:r>
              <a:rPr lang="ru-RU" dirty="0" smtClean="0"/>
              <a:t>Всегда просите пациентов приносить</a:t>
            </a:r>
            <a:r>
              <a:rPr lang="ru-RU" baseline="0" dirty="0" smtClean="0"/>
              <a:t> линзы на осмотры. Периодически проверяйте правильность ухода за линзами.</a:t>
            </a:r>
          </a:p>
          <a:p>
            <a:pPr algn="just" eaLnBrk="1" hangingPunct="1"/>
            <a:r>
              <a:rPr lang="ru-RU" baseline="0" dirty="0" smtClean="0"/>
              <a:t>Если вы не уверены в правильности выбора линзы, пригласите пациента через 3 дня, чтобы удостовериться в адекватности линзы. Предоставьте себе возможность заменить линзу и добиться правильного положения и коррекции в короткие сроки.</a:t>
            </a: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BFB272A-3F03-4E35-9BAE-7B241C361EB0}" type="slidenum">
              <a:rPr lang="en-US"/>
              <a:pPr/>
              <a:t>34</a:t>
            </a:fld>
            <a:endParaRPr lang="en-US"/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26" tIns="45713" rIns="91426" bIns="45713"/>
          <a:lstStyle/>
          <a:p>
            <a:pPr algn="just" eaLnBrk="1" hangingPunct="1"/>
            <a:r>
              <a:rPr lang="ru-RU" dirty="0" smtClean="0"/>
              <a:t>В</a:t>
            </a:r>
            <a:r>
              <a:rPr lang="ru-RU" baseline="0" dirty="0" smtClean="0"/>
              <a:t> первое утро после использования линз пригласите пациента на ранние часы приема. Очень важно, чтобы пациент пришёл в линзах. Это даст вам возможность более правильно оценить её положение.</a:t>
            </a: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CE97D3A-84F0-434F-B01E-3E80D02793E4}" type="slidenum">
              <a:rPr lang="en-US"/>
              <a:pPr/>
              <a:t>35</a:t>
            </a:fld>
            <a:endParaRPr lang="en-US"/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26" tIns="45713" rIns="91426" bIns="45713"/>
          <a:lstStyle/>
          <a:p>
            <a:pPr algn="just" eaLnBrk="1" hangingPunct="1"/>
            <a:r>
              <a:rPr lang="ru-RU" dirty="0" smtClean="0"/>
              <a:t>Зачем проводить рефракцию через линзу? Только так мы можем перепроверить правильность</a:t>
            </a:r>
            <a:r>
              <a:rPr lang="ru-RU" baseline="0" dirty="0" smtClean="0"/>
              <a:t> расчета Базовой Кривизны и определить остаточный астигматизм. Для полной коррекции рефракция через линзу должна быть «нулевой»</a:t>
            </a: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1CB3EA2-00B1-459B-A696-CE5208860B49}" type="slidenum">
              <a:rPr lang="en-US"/>
              <a:pPr/>
              <a:t>36</a:t>
            </a:fld>
            <a:endParaRPr lang="en-US"/>
          </a:p>
        </p:txBody>
      </p:sp>
      <p:sp>
        <p:nvSpPr>
          <p:cNvPr id="1024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26" tIns="45713" rIns="91426" bIns="45713"/>
          <a:lstStyle/>
          <a:p>
            <a:pPr algn="just" eaLnBrk="1" hangingPunct="1"/>
            <a:r>
              <a:rPr lang="ru-RU" dirty="0" smtClean="0"/>
              <a:t>Если</a:t>
            </a:r>
            <a:r>
              <a:rPr lang="ru-RU" baseline="0" dirty="0" smtClean="0"/>
              <a:t> цилиндр проявляется при рефракции через линзу – он не будет откорректирован. Если исходный  общий астигматизм  больше роговичного – при коррекции останется «не роговичная» часть цилиндра. Если пациента и вас удовлетворяет зрение, полученное через линзу – вы можете выдать эту линзу пациенту, т.к. зрение, полученное по достижении окончательного эффекта Рефракционной Терапии, будет сопоставимо со зрением через линзу </a:t>
            </a:r>
            <a:r>
              <a:rPr lang="en-US" baseline="0" dirty="0" smtClean="0"/>
              <a:t>Paragon CRT.</a:t>
            </a:r>
            <a:endParaRPr lang="ru-RU" baseline="0" dirty="0" smtClean="0"/>
          </a:p>
          <a:p>
            <a:pPr algn="just" eaLnBrk="1" hangingPunct="1"/>
            <a:r>
              <a:rPr lang="ru-RU" baseline="0" dirty="0" smtClean="0"/>
              <a:t>Если пациент не удовлетворен качеством зрения через линзу – остановитесь! … Скорее всего, такой пациент – плохой кандидат для ортокератологии.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E3032C2-2C17-46EF-B17A-127D7FD5839C}" type="slidenum">
              <a:rPr lang="en-US"/>
              <a:pPr/>
              <a:t>37</a:t>
            </a:fld>
            <a:endParaRPr lang="en-US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11" tIns="45705" rIns="91411" bIns="45705"/>
          <a:lstStyle/>
          <a:p>
            <a:pPr algn="just" eaLnBrk="1" hangingPunct="1"/>
            <a:r>
              <a:rPr lang="ru-RU" dirty="0" smtClean="0"/>
              <a:t>Те же правила относятся при изменении ВС. На каждые </a:t>
            </a:r>
            <a:r>
              <a:rPr lang="en-US" dirty="0" smtClean="0"/>
              <a:t>0.5D</a:t>
            </a:r>
            <a:r>
              <a:rPr lang="en-US" baseline="0" dirty="0" smtClean="0"/>
              <a:t> </a:t>
            </a:r>
            <a:r>
              <a:rPr lang="ru-RU" baseline="0" dirty="0" smtClean="0"/>
              <a:t>нужно изменить ВС на 0.1 мм. Если рефракция через линзу (+) – нужна более крутая Базовая Кривизна… прочитайте  пример. И наоборот – при рефракции через линзу (-) – </a:t>
            </a:r>
            <a:r>
              <a:rPr lang="ru-RU" baseline="0" dirty="0" err="1" smtClean="0"/>
              <a:t>уплостите</a:t>
            </a:r>
            <a:r>
              <a:rPr lang="ru-RU" baseline="0" dirty="0" smtClean="0"/>
              <a:t> ВС… прочитайте  пример.</a:t>
            </a: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4B2E0E0-BE68-4692-916B-CEA569BD3B42}" type="slidenum">
              <a:rPr lang="en-US"/>
              <a:pPr/>
              <a:t>38</a:t>
            </a:fld>
            <a:endParaRPr lang="en-US"/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26" tIns="45713" rIns="91426" bIns="45713"/>
          <a:lstStyle/>
          <a:p>
            <a:pPr algn="just" eaLnBrk="1" hangingPunct="1"/>
            <a:r>
              <a:rPr lang="ru-RU" dirty="0" smtClean="0"/>
              <a:t>Как</a:t>
            </a:r>
            <a:r>
              <a:rPr lang="ru-RU" baseline="0" dirty="0" smtClean="0"/>
              <a:t> правило, дополнительная коррекция на день может понадобиться пациентам с более высокой близорукостью и тем, кто привык к высокому зрению (как правило, пользователи МКЛ). Объясните пациенту происходящее. Пациент должен быть готов к тому, что зрение будет улучшаться постепенно, а стабилизация эффекта наступит приблизительно на 5-10 день. Чем больше близорукость, тем больше времени потребуется на достижение стабильного результата коррекции.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023A181-3ABF-40D0-98AC-CA2DB1940DC9}" type="slidenum">
              <a:rPr lang="en-US"/>
              <a:pPr/>
              <a:t>39</a:t>
            </a:fld>
            <a:endParaRPr lang="en-US"/>
          </a:p>
        </p:txBody>
      </p:sp>
      <p:sp>
        <p:nvSpPr>
          <p:cNvPr id="1044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26" tIns="45713" rIns="91426" bIns="45713"/>
          <a:lstStyle/>
          <a:p>
            <a:pPr algn="just" eaLnBrk="1" hangingPunct="1"/>
            <a:r>
              <a:rPr lang="ru-RU" dirty="0" smtClean="0"/>
              <a:t>Топография роговицы – лучший метод контроля зоны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аппланации</a:t>
            </a:r>
            <a:r>
              <a:rPr lang="ru-RU" baseline="0" dirty="0" smtClean="0"/>
              <a:t>  (воздействия) ортокератологических линз на роговицу. Иногда кажется, что на открытом глазу линза не центрирована, однако топография подтверждает правильное положение линзы на закрытом глазу, и, следовательно – правильность коррекции в ночное время.</a:t>
            </a:r>
          </a:p>
          <a:p>
            <a:pPr algn="just" eaLnBrk="1" hangingPunct="1"/>
            <a:r>
              <a:rPr lang="ru-RU" baseline="0" dirty="0" smtClean="0"/>
              <a:t>В случаях ригидной глазной щели, глубоко посаженных глаз не всегда можно правильно оценить действие линзы только по </a:t>
            </a:r>
            <a:r>
              <a:rPr lang="ru-RU" baseline="0" dirty="0" err="1" smtClean="0"/>
              <a:t>флюоресцеиновому</a:t>
            </a:r>
            <a:r>
              <a:rPr lang="ru-RU" baseline="0" dirty="0" smtClean="0"/>
              <a:t> тесту при открытых глазах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267BDE-D898-4A48-9D40-56712955525A}" type="slidenum">
              <a:rPr lang="en-US"/>
              <a:pPr/>
              <a:t>40</a:t>
            </a:fld>
            <a:endParaRPr lang="en-US"/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26" tIns="45713" rIns="91426" bIns="45713"/>
          <a:lstStyle/>
          <a:p>
            <a:pPr algn="just" eaLnBrk="1" hangingPunct="1"/>
            <a:r>
              <a:rPr lang="ru-RU" dirty="0" smtClean="0"/>
              <a:t>Частая</a:t>
            </a:r>
            <a:r>
              <a:rPr lang="ru-RU" baseline="0" dirty="0" smtClean="0"/>
              <a:t> ошибка начинающего врача – замена линзы при первом визите при частичной коррекции. Если линза смещена, и это подтверждено топографическими данными – сразу меняйте линзу для ее центрации. Если линза центрирована, но желаемая рефракция еще не достигнута после первой ночи использования – ничего не меняйте. Подождите 1 неделю.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913A89A-17EA-4F7D-9312-C0A364204609}" type="slidenum">
              <a:rPr lang="en-US"/>
              <a:pPr/>
              <a:t>41</a:t>
            </a:fld>
            <a:endParaRPr lang="en-US"/>
          </a:p>
        </p:txBody>
      </p:sp>
      <p:sp>
        <p:nvSpPr>
          <p:cNvPr id="1075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26" tIns="45713" rIns="91426" bIns="45713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54A01C5-84A1-4B22-AF8D-8C9F15B33D51}" type="slidenum">
              <a:rPr lang="en-US"/>
              <a:pPr/>
              <a:t>42</a:t>
            </a:fld>
            <a:endParaRPr lang="en-US"/>
          </a:p>
        </p:txBody>
      </p:sp>
      <p:sp>
        <p:nvSpPr>
          <p:cNvPr id="1085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26" tIns="45713" rIns="91426" bIns="45713"/>
          <a:lstStyle/>
          <a:p>
            <a:pPr algn="just" eaLnBrk="1" hangingPunct="1"/>
            <a:r>
              <a:rPr lang="ru-RU" dirty="0" smtClean="0"/>
              <a:t>Поскольку линзы </a:t>
            </a:r>
            <a:r>
              <a:rPr lang="ru-RU" baseline="0" dirty="0" smtClean="0"/>
              <a:t> поставляются сухими, то н</a:t>
            </a:r>
            <a:r>
              <a:rPr lang="ru-RU" dirty="0" smtClean="0"/>
              <a:t>овую линзу следует хорошо увлажнить перед одеванием. В противном случае под линзой может</a:t>
            </a:r>
            <a:r>
              <a:rPr lang="ru-RU" baseline="0" dirty="0" smtClean="0"/>
              <a:t> скапливаться воздух и мешать правильной оценке положения выбранной линзы.</a:t>
            </a:r>
            <a:r>
              <a:rPr lang="ru-RU" dirty="0" smtClean="0"/>
              <a:t> 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7CB2F72-8609-4E6A-B334-9BFB1791FD23}" type="slidenum">
              <a:rPr lang="en-US"/>
              <a:pPr/>
              <a:t>43</a:t>
            </a:fld>
            <a:endParaRPr lang="en-US" dirty="0"/>
          </a:p>
        </p:txBody>
      </p:sp>
      <p:sp>
        <p:nvSpPr>
          <p:cNvPr id="1095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26" tIns="45713" rIns="91426" bIns="45713"/>
          <a:lstStyle/>
          <a:p>
            <a:pPr algn="just" eaLnBrk="1" hangingPunct="1"/>
            <a:r>
              <a:rPr lang="ru-RU" dirty="0" smtClean="0"/>
              <a:t>Помните, что рефракционный эффект действия</a:t>
            </a:r>
            <a:r>
              <a:rPr lang="ru-RU" baseline="0" dirty="0" smtClean="0"/>
              <a:t> линзы достигается не сразу. Дольше времени потребуется при высокой степени близорукости, наличии астигматизма, плоской либо слишком крутой роговице.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86E4A69-51B8-4289-90F5-C8BA1C8C4E36}" type="slidenum">
              <a:rPr lang="en-US"/>
              <a:pPr/>
              <a:t>44</a:t>
            </a:fld>
            <a:endParaRPr lang="en-US"/>
          </a:p>
        </p:txBody>
      </p:sp>
      <p:sp>
        <p:nvSpPr>
          <p:cNvPr id="1116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26" tIns="45713" rIns="91426" bIns="45713"/>
          <a:lstStyle/>
          <a:p>
            <a:pPr algn="just" eaLnBrk="1" hangingPunct="1"/>
            <a:r>
              <a:rPr lang="ru-RU" dirty="0" smtClean="0"/>
              <a:t>Если</a:t>
            </a:r>
            <a:r>
              <a:rPr lang="ru-RU" baseline="0" dirty="0" smtClean="0"/>
              <a:t> при первом утреннем визите линза </a:t>
            </a:r>
            <a:r>
              <a:rPr lang="ru-RU" baseline="0" dirty="0" err="1" smtClean="0"/>
              <a:t>децентрирована</a:t>
            </a:r>
            <a:r>
              <a:rPr lang="ru-RU" baseline="0" dirty="0" smtClean="0"/>
              <a:t> и это подтверждено топографически – меняйте параметры линзы для ее центрации. При этом нет необходимости прерывать лечение. Просто поменяйте линзу и назначьте новую дату визита.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863B89E-026D-4CF1-A6F5-76432F95EC4D}" type="slidenum">
              <a:rPr lang="en-US"/>
              <a:pPr/>
              <a:t>45</a:t>
            </a:fld>
            <a:endParaRPr lang="en-US"/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26" tIns="45713" rIns="91426" bIns="45713"/>
          <a:lstStyle/>
          <a:p>
            <a:pPr eaLnBrk="1" hangingPunct="1"/>
            <a:r>
              <a:rPr lang="ru-RU" dirty="0" smtClean="0"/>
              <a:t>Прочитать</a:t>
            </a:r>
            <a:r>
              <a:rPr lang="ru-RU" baseline="0" dirty="0" smtClean="0"/>
              <a:t> слайд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57FA85-366C-415A-88E4-8FBBC7DC5171}" type="slidenum">
              <a:rPr lang="en-US"/>
              <a:pPr/>
              <a:t>46</a:t>
            </a:fld>
            <a:endParaRPr lang="en-US"/>
          </a:p>
        </p:txBody>
      </p:sp>
      <p:sp>
        <p:nvSpPr>
          <p:cNvPr id="1136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1366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26" tIns="45713" rIns="91426" bIns="45713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9776029-24C9-4B69-BBCA-FB70D009AF4E}" type="slidenum">
              <a:rPr lang="en-US"/>
              <a:pPr/>
              <a:t>47</a:t>
            </a:fld>
            <a:endParaRPr lang="en-US"/>
          </a:p>
        </p:txBody>
      </p:sp>
      <p:sp>
        <p:nvSpPr>
          <p:cNvPr id="1146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26" tIns="45713" rIns="91426" bIns="45713"/>
          <a:lstStyle/>
          <a:p>
            <a:pPr algn="just" eaLnBrk="1" hangingPunct="1"/>
            <a:r>
              <a:rPr lang="ru-RU" dirty="0" smtClean="0"/>
              <a:t>Для</a:t>
            </a:r>
            <a:r>
              <a:rPr lang="ru-RU" baseline="0" dirty="0" smtClean="0"/>
              <a:t> стабильного положения линзы зона посадки должна быть больше возвратной зоны, что легко оценить при </a:t>
            </a:r>
            <a:r>
              <a:rPr lang="ru-RU" baseline="0" dirty="0" err="1" smtClean="0"/>
              <a:t>флюоресцеиновой</a:t>
            </a:r>
            <a:r>
              <a:rPr lang="ru-RU" baseline="0" dirty="0" smtClean="0"/>
              <a:t> пробе.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dirty="0" smtClean="0"/>
              <a:t>Когда вы будете уверены в своих результатах и захотите</a:t>
            </a:r>
            <a:r>
              <a:rPr lang="ru-RU" baseline="0" dirty="0" smtClean="0"/>
              <a:t> заняться более сложными пациентами с более высокой миопией, приступайте к двухэтапной процедуре. Выберите линзу на 25 микрон глубже, чем расчетная. Проверьте центрацию. При правильной центрации и не достаточной </a:t>
            </a:r>
            <a:r>
              <a:rPr lang="ru-RU" baseline="0" dirty="0" err="1" smtClean="0"/>
              <a:t>аппланации</a:t>
            </a:r>
            <a:r>
              <a:rPr lang="ru-RU" baseline="0" dirty="0" smtClean="0"/>
              <a:t> – выдайте линзу. Через 10-14 дней ношения, при наличии остаточной миопии – замените на более плоскую. Линза центрируется за счет сформированного первой линзой «ложа» и откорректирует остаточную миопию.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6C93EAB-45F5-40ED-8954-BF486BE41484}" type="slidenum">
              <a:rPr lang="en-US" smtClean="0"/>
              <a:pPr>
                <a:defRPr/>
              </a:pPr>
              <a:t>48</a:t>
            </a:fld>
            <a:endParaRPr lang="en-U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dirty="0" smtClean="0"/>
              <a:t>Для рефракционной терапии близорукости на более плоских роговицах и при больших степенях миопии используется расширенный набор с большими значениями ВС. При астигматизме более 1.75Д воспользуйтесь специальными линзами </a:t>
            </a:r>
            <a:r>
              <a:rPr lang="en-US" dirty="0" smtClean="0"/>
              <a:t>Dual Axis.</a:t>
            </a:r>
            <a:r>
              <a:rPr lang="ru-RU" dirty="0" smtClean="0"/>
              <a:t> Алгоритм подбора торических линз представлен в отдельной презентации. </a:t>
            </a:r>
          </a:p>
          <a:p>
            <a:pPr algn="just"/>
            <a:r>
              <a:rPr lang="ru-RU" dirty="0" smtClean="0"/>
              <a:t>Обратите внимание, что  </a:t>
            </a:r>
            <a:r>
              <a:rPr lang="ru-RU" b="1" i="1" dirty="0" smtClean="0"/>
              <a:t>компания Парагон</a:t>
            </a:r>
            <a:r>
              <a:rPr lang="ru-RU" b="1" i="1" baseline="0" dirty="0" smtClean="0"/>
              <a:t> – единственная выпускает торические ортокератологические линзы!</a:t>
            </a:r>
            <a:endParaRPr lang="en-US" b="1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6C93EAB-45F5-40ED-8954-BF486BE41484}" type="slidenum">
              <a:rPr lang="en-US" smtClean="0"/>
              <a:pPr>
                <a:defRPr/>
              </a:pPr>
              <a:t>49</a:t>
            </a:fld>
            <a:endParaRPr lang="en-U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dirty="0" smtClean="0"/>
              <a:t>Вы можете  узнать больше и заказать программное обеспечение у вашего дистрибьютора.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6C93EAB-45F5-40ED-8954-BF486BE41484}" type="slidenum">
              <a:rPr lang="en-US" smtClean="0"/>
              <a:pPr>
                <a:defRPr/>
              </a:pPr>
              <a:t>50</a:t>
            </a:fld>
            <a:endParaRPr lang="en-U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dirty="0" smtClean="0"/>
              <a:t>Вы</a:t>
            </a:r>
            <a:r>
              <a:rPr lang="ru-RU" baseline="0" dirty="0" smtClean="0"/>
              <a:t> закончили просмотр начального обучающего курса. Поздравляем! </a:t>
            </a:r>
          </a:p>
          <a:p>
            <a:pPr algn="just"/>
            <a:r>
              <a:rPr lang="ru-RU" baseline="0" dirty="0" smtClean="0"/>
              <a:t>Для окончания обучения вам нужно пройти маленький тест.</a:t>
            </a:r>
          </a:p>
          <a:p>
            <a:pPr algn="just"/>
            <a:r>
              <a:rPr lang="ru-RU" baseline="0" dirty="0" smtClean="0"/>
              <a:t>Для того, чтобы пройти тест, пожалуйста, распечатайте экзаменационный лист и заполните его. Заполненный тест отсканируйте и отправьте вашему дистрибьютору.</a:t>
            </a:r>
          </a:p>
          <a:p>
            <a:pPr algn="just"/>
            <a:r>
              <a:rPr lang="ru-RU" baseline="0" dirty="0" smtClean="0"/>
              <a:t>По результатам пройденного теста вы получите электронный вариант сертификата компании </a:t>
            </a:r>
            <a:r>
              <a:rPr lang="en-US" baseline="0" dirty="0" smtClean="0"/>
              <a:t>Paragon</a:t>
            </a:r>
            <a:r>
              <a:rPr lang="ru-RU" baseline="0" dirty="0" smtClean="0"/>
              <a:t> от вашего </a:t>
            </a:r>
            <a:r>
              <a:rPr lang="ru-RU" baseline="0" dirty="0" err="1" smtClean="0"/>
              <a:t>дестрибьютора</a:t>
            </a:r>
            <a:r>
              <a:rPr lang="ru-RU" baseline="0" dirty="0" smtClean="0"/>
              <a:t> и будете зарегистрированы на сайте компании. После получения набора </a:t>
            </a:r>
            <a:r>
              <a:rPr lang="en-US" baseline="0" dirty="0" smtClean="0"/>
              <a:t>DDS </a:t>
            </a:r>
            <a:r>
              <a:rPr lang="uk-UA" baseline="0" dirty="0" smtClean="0"/>
              <a:t>станете </a:t>
            </a:r>
            <a:r>
              <a:rPr lang="ru-RU" baseline="0" noProof="0" dirty="0" smtClean="0"/>
              <a:t>обладателем оригинального диплома компании Парагон</a:t>
            </a:r>
            <a:r>
              <a:rPr lang="uk-UA" baseline="0" dirty="0" smtClean="0"/>
              <a:t>,</a:t>
            </a:r>
            <a:r>
              <a:rPr lang="ru-RU" baseline="0" noProof="0" dirty="0" smtClean="0"/>
              <a:t> дающего право на работу в методикой рефракционной терапии Парагон CRT100.</a:t>
            </a:r>
          </a:p>
          <a:p>
            <a:pPr algn="just"/>
            <a:r>
              <a:rPr lang="ru-RU" baseline="0" dirty="0" smtClean="0"/>
              <a:t>Спасибо за внимание.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6C93EAB-45F5-40ED-8954-BF486BE41484}" type="slidenum">
              <a:rPr lang="en-US" smtClean="0"/>
              <a:pPr>
                <a:defRPr/>
              </a:pPr>
              <a:t>51</a:t>
            </a:fld>
            <a:endParaRPr lang="en-U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6C93EAB-45F5-40ED-8954-BF486BE41484}" type="slidenum">
              <a:rPr lang="en-US" smtClean="0"/>
              <a:pPr>
                <a:defRPr/>
              </a:pPr>
              <a:t>68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361018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ru-RU" dirty="0" smtClean="0"/>
              <a:t>Направьте</a:t>
            </a:r>
            <a:r>
              <a:rPr lang="ru-RU" baseline="0" dirty="0" smtClean="0"/>
              <a:t> ваш экзаменационный лист с отмеченными ответами вашему дистрибьютору и получите подтверждение о сдаче экзамена.</a:t>
            </a:r>
          </a:p>
          <a:p>
            <a:pPr algn="just"/>
            <a:r>
              <a:rPr lang="ru-RU" baseline="0" dirty="0" smtClean="0"/>
              <a:t>Вам будет направлена электронная версия вашего сертификата.</a:t>
            </a:r>
          </a:p>
          <a:p>
            <a:pPr algn="just"/>
            <a:endParaRPr lang="ru-RU" baseline="0" dirty="0" smtClean="0"/>
          </a:p>
          <a:p>
            <a:pPr marL="171450" marR="0" indent="-171450" algn="just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b="1" baseline="0" dirty="0" smtClean="0"/>
              <a:t>Зарегистрируйтесь</a:t>
            </a:r>
            <a:r>
              <a:rPr lang="ru-RU" baseline="0" dirty="0" smtClean="0"/>
              <a:t> на сайте</a:t>
            </a:r>
            <a:r>
              <a:rPr lang="en-US" baseline="0" dirty="0" smtClean="0"/>
              <a:t> </a:t>
            </a:r>
            <a:r>
              <a:rPr lang="en-US" b="1" baseline="0" dirty="0" smtClean="0"/>
              <a:t>www.crt.club</a:t>
            </a:r>
            <a:r>
              <a:rPr lang="en-US" baseline="0" dirty="0" smtClean="0"/>
              <a:t> </a:t>
            </a:r>
            <a:r>
              <a:rPr lang="ru-RU" baseline="0" dirty="0" smtClean="0"/>
              <a:t>для рассылки новостей и свежих публикаций по ортокератологии.</a:t>
            </a:r>
          </a:p>
          <a:p>
            <a:pPr algn="just"/>
            <a:endParaRPr lang="ru-RU" baseline="0" dirty="0" smtClean="0"/>
          </a:p>
          <a:p>
            <a:pPr algn="just"/>
            <a:r>
              <a:rPr lang="ru-RU" baseline="0" dirty="0" smtClean="0"/>
              <a:t>С уважением, эксклюзивный дистрибьютор компании Парагон – 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USU Co.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Inc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6C93EAB-45F5-40ED-8954-BF486BE41484}" type="slidenum">
              <a:rPr lang="en-US" smtClean="0"/>
              <a:pPr>
                <a:defRPr/>
              </a:pPr>
              <a:t>70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573295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6C93EAB-45F5-40ED-8954-BF486BE41484}" type="slidenum">
              <a:rPr lang="en-US" smtClean="0"/>
              <a:pPr>
                <a:defRPr/>
              </a:pPr>
              <a:t>71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5732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447800"/>
            <a:ext cx="7772400" cy="1143000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733800"/>
            <a:ext cx="6400800" cy="1752600"/>
          </a:xfrm>
        </p:spPr>
        <p:txBody>
          <a:bodyPr/>
          <a:lstStyle>
            <a:lvl1pPr marL="0" indent="0" algn="ctr"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6B70970-9AC3-4BEA-85F1-E41541024A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43C41F-63A3-4852-BC65-2320FE4FF8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DBC15E-3F7D-4023-ABE4-43835500A1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0701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701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E50E2E-1B04-48FE-846C-10200EACF5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12EFC9-4B11-4501-9817-EB669ACE3F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1AF88B-EFF4-428D-B24A-C3A10F8053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9A68BB-F485-4C32-88BE-2C28240C47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84050E-94F9-42A7-B5E9-36ECFD6F07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C267B3-B818-4B56-8E82-F2F45EB081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FCAF85-92DB-4FC5-BC5F-91E618439C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83350" y="203200"/>
            <a:ext cx="1974850" cy="59817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7213" y="203200"/>
            <a:ext cx="5773737" cy="59817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91F387-508D-4868-BAC4-F07A92A081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213" y="2032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20701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2070100"/>
            <a:ext cx="38100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A3845E-4588-4395-A464-30F702C3B9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213" y="2032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85800" y="2070100"/>
            <a:ext cx="77724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2FC47D-A341-42BF-964A-9EBDA6C930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557213" y="2032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5123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0701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400" smtClean="0">
                <a:solidFill>
                  <a:schemeClr val="tx1"/>
                </a:solidFill>
                <a:effectLst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1400" smtClean="0">
                <a:solidFill>
                  <a:schemeClr val="tx1"/>
                </a:solidFill>
                <a:effectLst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400" smtClean="0">
                <a:solidFill>
                  <a:schemeClr val="tx1"/>
                </a:solidFill>
                <a:effectLst/>
              </a:defRPr>
            </a:lvl1pPr>
          </a:lstStyle>
          <a:p>
            <a:pPr>
              <a:defRPr/>
            </a:pPr>
            <a:fld id="{96547CFE-5D63-49B8-9814-06B6487EAE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6" name="Line 12"/>
          <p:cNvSpPr>
            <a:spLocks noChangeShapeType="1"/>
          </p:cNvSpPr>
          <p:nvPr/>
        </p:nvSpPr>
        <p:spPr bwMode="auto">
          <a:xfrm>
            <a:off x="762000" y="1600200"/>
            <a:ext cx="7696200" cy="0"/>
          </a:xfrm>
          <a:prstGeom prst="line">
            <a:avLst/>
          </a:prstGeom>
          <a:noFill/>
          <a:ln w="12700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p:transition>
    <p:randomBar dir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1"/>
        </a:buClr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bg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microsoft.com/office/2007/relationships/media" Target="../media/media1.wmv"/><Relationship Id="rId7" Type="http://schemas.openxmlformats.org/officeDocument/2006/relationships/image" Target="../media/image2.png"/><Relationship Id="rId12" Type="http://schemas.openxmlformats.org/officeDocument/2006/relationships/image" Target="../media/image7.png"/><Relationship Id="rId2" Type="http://schemas.openxmlformats.org/officeDocument/2006/relationships/video" Target="file:///C:\Users\Maxim\Desktop\&#1053;&#1072;%20&#1089;&#1072;&#1081;&#1090;%20&#1087;&#1086;%20&#1083;&#1080;&#1085;&#1079;&#1072;&#1084;\&#1043;&#1086;&#1088;&#1080;&#1079;&#1086;&#1085;&#1090;&#1072;&#1083;&#1100;&#1085;&#1086;&#1077;%20&#1084;&#1077;&#1085;&#1102;\&#1044;&#1083;&#1103;%20&#1074;&#1088;&#1072;&#1095;&#1077;&#1081;\&#1057;&#1076;&#1072;&#1090;&#1100;%20&#1101;&#1082;&#1079;&#1072;&#1084;&#1077;&#1085;\89_500_33.avi" TargetMode="External"/><Relationship Id="rId1" Type="http://schemas.microsoft.com/office/2007/relationships/media" Target="file:///C:\Users\Maxim\Desktop\&#1053;&#1072;%20&#1089;&#1072;&#1081;&#1090;%20&#1087;&#1086;%20&#1083;&#1080;&#1085;&#1079;&#1072;&#1084;\&#1043;&#1086;&#1088;&#1080;&#1079;&#1086;&#1085;&#1090;&#1072;&#1083;&#1100;&#1085;&#1086;&#1077;%20&#1084;&#1077;&#1085;&#1102;\&#1044;&#1083;&#1103;%20&#1074;&#1088;&#1072;&#1095;&#1077;&#1081;\&#1057;&#1076;&#1072;&#1090;&#1100;%20&#1101;&#1082;&#1079;&#1072;&#1084;&#1077;&#1085;\89_500_33.avi" TargetMode="External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6.png"/><Relationship Id="rId5" Type="http://schemas.openxmlformats.org/officeDocument/2006/relationships/slideLayout" Target="../slideLayouts/slideLayout1.xml"/><Relationship Id="rId10" Type="http://schemas.openxmlformats.org/officeDocument/2006/relationships/image" Target="../media/image5.png"/><Relationship Id="rId4" Type="http://schemas.openxmlformats.org/officeDocument/2006/relationships/video" Target="../media/media1.wmv"/><Relationship Id="rId9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9.png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video" Target="file:///C:\Documents%20and%20Settings\Timk\Desktop\Mkt.Videos\Paragon%20Beauty%20shot%2001.avi" TargetMode="External"/><Relationship Id="rId7" Type="http://schemas.openxmlformats.org/officeDocument/2006/relationships/oleObject" Target="../embeddings/oleObject3.bin"/><Relationship Id="rId2" Type="http://schemas.microsoft.com/office/2007/relationships/media" Target="file:///C:\Documents%20and%20Settings\Timk\Desktop\Mkt.Videos\Paragon%20Beauty%20shot%2001.avi" TargetMode="Externa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4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file:///C:\Users\KindMan\Desktop\&#1040;&#1048;&#1051;&#1040;&#1047;\CRT_Certification_Test_1A\RZD2Ed4.avi" TargetMode="External"/><Relationship Id="rId1" Type="http://schemas.microsoft.com/office/2007/relationships/media" Target="file:///C:\Users\KindMan\Desktop\&#1040;&#1048;&#1051;&#1040;&#1047;\CRT_Certification_Test_1A\RZD2Ed4.avi" TargetMode="Externa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2.xml"/><Relationship Id="rId3" Type="http://schemas.microsoft.com/office/2007/relationships/media" Target="file:///C:\Users\Maxim\Desktop\&#1053;&#1072;%20&#1089;&#1072;&#1081;&#1090;%20&#1087;&#1086;%20&#1083;&#1080;&#1085;&#1079;&#1072;&#1084;\&#1043;&#1086;&#1088;&#1080;&#1079;&#1086;&#1085;&#1090;&#1072;&#1083;&#1100;&#1085;&#1086;&#1077;%20&#1084;&#1077;&#1085;&#1102;\&#1044;&#1083;&#1103;%20&#1074;&#1088;&#1072;&#1095;&#1077;&#1081;\&#1057;&#1076;&#1072;&#1090;&#1100;%20&#1101;&#1082;&#1079;&#1072;&#1084;&#1077;&#1085;\8.9_500_34.avi" TargetMode="External"/><Relationship Id="rId7" Type="http://schemas.openxmlformats.org/officeDocument/2006/relationships/slideLayout" Target="../slideLayouts/slideLayout6.xml"/><Relationship Id="rId2" Type="http://schemas.openxmlformats.org/officeDocument/2006/relationships/video" Target="file:///C:\Users\Maxim\Desktop\&#1053;&#1072;%20&#1089;&#1072;&#1081;&#1090;%20&#1087;&#1086;%20&#1083;&#1080;&#1085;&#1079;&#1072;&#1084;\&#1043;&#1086;&#1088;&#1080;&#1079;&#1086;&#1085;&#1090;&#1072;&#1083;&#1100;&#1085;&#1086;&#1077;%20&#1084;&#1077;&#1085;&#1102;\&#1044;&#1083;&#1103;%20&#1074;&#1088;&#1072;&#1095;&#1077;&#1081;\&#1057;&#1076;&#1072;&#1090;&#1100;%20&#1101;&#1082;&#1079;&#1072;&#1084;&#1077;&#1085;\RZD2Ed4.avi" TargetMode="External"/><Relationship Id="rId1" Type="http://schemas.microsoft.com/office/2007/relationships/media" Target="file:///C:\Users\Maxim\Desktop\&#1053;&#1072;%20&#1089;&#1072;&#1081;&#1090;%20&#1087;&#1086;%20&#1083;&#1080;&#1085;&#1079;&#1072;&#1084;\&#1043;&#1086;&#1088;&#1080;&#1079;&#1086;&#1085;&#1090;&#1072;&#1083;&#1100;&#1085;&#1086;&#1077;%20&#1084;&#1077;&#1085;&#1102;\&#1044;&#1083;&#1103;%20&#1074;&#1088;&#1072;&#1095;&#1077;&#1081;\&#1057;&#1076;&#1072;&#1090;&#1100;%20&#1101;&#1082;&#1079;&#1072;&#1084;&#1077;&#1085;\RZD2Ed4.avi" TargetMode="External"/><Relationship Id="rId6" Type="http://schemas.openxmlformats.org/officeDocument/2006/relationships/video" Target="file:///C:\Users\Maxim\Desktop\&#1053;&#1072;%20&#1089;&#1072;&#1081;&#1090;%20&#1087;&#1086;%20&#1083;&#1080;&#1085;&#1079;&#1072;&#1084;\&#1043;&#1086;&#1088;&#1080;&#1079;&#1086;&#1085;&#1090;&#1072;&#1083;&#1100;&#1085;&#1086;&#1077;%20&#1084;&#1077;&#1085;&#1102;\&#1044;&#1083;&#1103;%20&#1074;&#1088;&#1072;&#1095;&#1077;&#1081;\&#1057;&#1076;&#1072;&#1090;&#1100;%20&#1101;&#1082;&#1079;&#1072;&#1084;&#1077;&#1085;\89_500_33.avi" TargetMode="External"/><Relationship Id="rId11" Type="http://schemas.openxmlformats.org/officeDocument/2006/relationships/image" Target="../media/image7.png"/><Relationship Id="rId5" Type="http://schemas.microsoft.com/office/2007/relationships/media" Target="file:///C:\Users\Maxim\Desktop\&#1053;&#1072;%20&#1089;&#1072;&#1081;&#1090;%20&#1087;&#1086;%20&#1083;&#1080;&#1085;&#1079;&#1072;&#1084;\&#1043;&#1086;&#1088;&#1080;&#1079;&#1086;&#1085;&#1090;&#1072;&#1083;&#1100;&#1085;&#1086;&#1077;%20&#1084;&#1077;&#1085;&#1102;\&#1044;&#1083;&#1103;%20&#1074;&#1088;&#1072;&#1095;&#1077;&#1081;\&#1057;&#1076;&#1072;&#1090;&#1100;%20&#1101;&#1082;&#1079;&#1072;&#1084;&#1077;&#1085;\89_500_33.avi" TargetMode="External"/><Relationship Id="rId10" Type="http://schemas.openxmlformats.org/officeDocument/2006/relationships/image" Target="../media/image24.png"/><Relationship Id="rId4" Type="http://schemas.openxmlformats.org/officeDocument/2006/relationships/video" Target="file:///C:\Users\Maxim\Desktop\&#1053;&#1072;%20&#1089;&#1072;&#1081;&#1090;%20&#1087;&#1086;%20&#1083;&#1080;&#1085;&#1079;&#1072;&#1084;\&#1043;&#1086;&#1088;&#1080;&#1079;&#1086;&#1085;&#1090;&#1072;&#1083;&#1100;&#1085;&#1086;&#1077;%20&#1084;&#1077;&#1085;&#1102;\&#1044;&#1083;&#1103;%20&#1074;&#1088;&#1072;&#1095;&#1077;&#1081;\&#1057;&#1076;&#1072;&#1090;&#1100;%20&#1101;&#1082;&#1079;&#1072;&#1084;&#1077;&#1085;\8.9_500_34.avi" TargetMode="External"/><Relationship Id="rId9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file:///C:\Users\Maxim\Desktop\&#1053;&#1072;%20&#1089;&#1072;&#1081;&#1090;%20&#1087;&#1086;%20&#1083;&#1080;&#1085;&#1079;&#1072;&#1084;\&#1043;&#1086;&#1088;&#1080;&#1079;&#1086;&#1085;&#1090;&#1072;&#1083;&#1100;&#1085;&#1086;&#1077;%20&#1084;&#1077;&#1085;&#1102;\&#1044;&#1083;&#1103;%20&#1074;&#1088;&#1072;&#1095;&#1077;&#1081;\&#1057;&#1076;&#1072;&#1090;&#1100;%20&#1101;&#1082;&#1079;&#1072;&#1084;&#1077;&#1085;\LZA%2001.avi" TargetMode="External"/><Relationship Id="rId1" Type="http://schemas.microsoft.com/office/2007/relationships/media" Target="file:///C:\Users\Maxim\Desktop\&#1053;&#1072;%20&#1089;&#1072;&#1081;&#1090;%20&#1087;&#1086;%20&#1083;&#1080;&#1085;&#1079;&#1072;&#1084;\&#1043;&#1086;&#1088;&#1080;&#1079;&#1086;&#1085;&#1090;&#1072;&#1083;&#1100;&#1085;&#1086;&#1077;%20&#1084;&#1077;&#1085;&#1102;\&#1044;&#1083;&#1103;%20&#1074;&#1088;&#1072;&#1095;&#1077;&#1081;\&#1057;&#1076;&#1072;&#1090;&#1100;%20&#1101;&#1082;&#1079;&#1072;&#1084;&#1077;&#1085;\LZA%2001.avi" TargetMode="External"/><Relationship Id="rId5" Type="http://schemas.openxmlformats.org/officeDocument/2006/relationships/image" Target="../media/image29.pn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3.png"/><Relationship Id="rId4" Type="http://schemas.openxmlformats.org/officeDocument/2006/relationships/oleObject" Target="../embeddings/oleObject4.bin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5.jpeg"/><Relationship Id="rId2" Type="http://schemas.openxmlformats.org/officeDocument/2006/relationships/video" Target="file:///C:\Users\KindMan\Desktop\&#1040;&#1048;&#1051;&#1040;&#1047;\CRT_Certification_Test_1A\89_500_33.avi" TargetMode="External"/><Relationship Id="rId1" Type="http://schemas.microsoft.com/office/2007/relationships/media" Target="file:///C:\Users\KindMan\Desktop\&#1040;&#1048;&#1051;&#1040;&#1047;\CRT_Certification_Test_1A\89_500_33.avi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34.jpeg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9.xml"/><Relationship Id="rId3" Type="http://schemas.microsoft.com/office/2007/relationships/media" Target="file:///C:\Users\Maxim\Desktop\&#1053;&#1072;%20&#1089;&#1072;&#1081;&#1090;%20&#1087;&#1086;%20&#1083;&#1080;&#1085;&#1079;&#1072;&#1084;\&#1043;&#1086;&#1088;&#1080;&#1079;&#1086;&#1085;&#1090;&#1072;&#1083;&#1100;&#1085;&#1086;&#1077;%20&#1084;&#1077;&#1085;&#1102;\&#1044;&#1083;&#1103;%20&#1074;&#1088;&#1072;&#1095;&#1077;&#1081;\&#1057;&#1076;&#1072;&#1090;&#1100;%20&#1101;&#1082;&#1079;&#1072;&#1084;&#1077;&#1085;\8.9_500_34.avi" TargetMode="External"/><Relationship Id="rId7" Type="http://schemas.openxmlformats.org/officeDocument/2006/relationships/slideLayout" Target="../slideLayouts/slideLayout2.xml"/><Relationship Id="rId2" Type="http://schemas.openxmlformats.org/officeDocument/2006/relationships/video" Target="file:///C:\Users\Maxim\Desktop\&#1053;&#1072;%20&#1089;&#1072;&#1081;&#1090;%20&#1087;&#1086;%20&#1083;&#1080;&#1085;&#1079;&#1072;&#1084;\&#1043;&#1086;&#1088;&#1080;&#1079;&#1086;&#1085;&#1090;&#1072;&#1083;&#1100;&#1085;&#1086;&#1077;%20&#1084;&#1077;&#1085;&#1102;\&#1044;&#1083;&#1103;%20&#1074;&#1088;&#1072;&#1095;&#1077;&#1081;\&#1057;&#1076;&#1072;&#1090;&#1100;%20&#1101;&#1082;&#1079;&#1072;&#1084;&#1077;&#1085;\89_500_33.avi" TargetMode="External"/><Relationship Id="rId1" Type="http://schemas.microsoft.com/office/2007/relationships/media" Target="file:///C:\Users\Maxim\Desktop\&#1053;&#1072;%20&#1089;&#1072;&#1081;&#1090;%20&#1087;&#1086;%20&#1083;&#1080;&#1085;&#1079;&#1072;&#1084;\&#1043;&#1086;&#1088;&#1080;&#1079;&#1086;&#1085;&#1090;&#1072;&#1083;&#1100;&#1085;&#1086;&#1077;%20&#1084;&#1077;&#1085;&#1102;\&#1044;&#1083;&#1103;%20&#1074;&#1088;&#1072;&#1095;&#1077;&#1081;\&#1057;&#1076;&#1072;&#1090;&#1100;%20&#1101;&#1082;&#1079;&#1072;&#1084;&#1077;&#1085;\89_500_33.avi" TargetMode="External"/><Relationship Id="rId6" Type="http://schemas.openxmlformats.org/officeDocument/2006/relationships/video" Target="../media/media2.avi"/><Relationship Id="rId11" Type="http://schemas.openxmlformats.org/officeDocument/2006/relationships/image" Target="../media/image38.png"/><Relationship Id="rId5" Type="http://schemas.microsoft.com/office/2007/relationships/media" Target="../media/media2.avi"/><Relationship Id="rId10" Type="http://schemas.openxmlformats.org/officeDocument/2006/relationships/image" Target="../media/image24.png"/><Relationship Id="rId4" Type="http://schemas.openxmlformats.org/officeDocument/2006/relationships/video" Target="file:///C:\Users\Maxim\Desktop\&#1053;&#1072;%20&#1089;&#1072;&#1081;&#1090;%20&#1087;&#1086;%20&#1083;&#1080;&#1085;&#1079;&#1072;&#1084;\&#1043;&#1086;&#1088;&#1080;&#1079;&#1086;&#1085;&#1090;&#1072;&#1083;&#1100;&#1085;&#1086;&#1077;%20&#1084;&#1077;&#1085;&#1102;\&#1044;&#1083;&#1103;%20&#1074;&#1088;&#1072;&#1095;&#1077;&#1081;\&#1057;&#1076;&#1072;&#1090;&#1100;%20&#1101;&#1082;&#1079;&#1072;&#1084;&#1077;&#1085;\8.9_500_34.avi" TargetMode="External"/><Relationship Id="rId9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7" Type="http://schemas.openxmlformats.org/officeDocument/2006/relationships/image" Target="../media/image4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48.png"/><Relationship Id="rId4" Type="http://schemas.openxmlformats.org/officeDocument/2006/relationships/oleObject" Target="../embeddings/oleObject5.bin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50.jpeg"/><Relationship Id="rId5" Type="http://schemas.openxmlformats.org/officeDocument/2006/relationships/image" Target="../media/image49.png"/><Relationship Id="rId4" Type="http://schemas.openxmlformats.org/officeDocument/2006/relationships/oleObject" Target="../embeddings/oleObject7.bin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48.png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rt.club/doctors/reg-doctor.html" TargetMode="External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074" descr="Contact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63483" y="838200"/>
            <a:ext cx="4583113" cy="298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075" descr="eyeball-myopia-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06823" y="588434"/>
            <a:ext cx="28575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3078" descr="Woman sleeping for CRT"/>
          <p:cNvPicPr>
            <a:picLocks noChangeAspect="1" noChangeArrowheads="1"/>
          </p:cNvPicPr>
          <p:nvPr/>
        </p:nvPicPr>
        <p:blipFill>
          <a:blip r:embed="rId9" cstate="print"/>
          <a:srcRect b="10527"/>
          <a:stretch>
            <a:fillRect/>
          </a:stretch>
        </p:blipFill>
        <p:spPr bwMode="auto">
          <a:xfrm>
            <a:off x="6705600" y="3124200"/>
            <a:ext cx="1919288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26343" name="89_500_33.avi">
            <a:hlinkClick r:id="" action="ppaction://media"/>
          </p:cNvPr>
          <p:cNvPicPr>
            <a:picLocks noChangeAspect="1" noChangeArrowheads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10" cstate="print">
            <a:lum bright="6000" contrast="36000"/>
          </a:blip>
          <a:srcRect b="9058"/>
          <a:stretch>
            <a:fillRect/>
          </a:stretch>
        </p:blipFill>
        <p:spPr bwMode="auto">
          <a:xfrm>
            <a:off x="4114800" y="1763977"/>
            <a:ext cx="1143000" cy="8699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177" name="Text Box 3077"/>
          <p:cNvSpPr txBox="1">
            <a:spLocks noChangeArrowheads="1"/>
          </p:cNvSpPr>
          <p:nvPr/>
        </p:nvSpPr>
        <p:spPr bwMode="auto">
          <a:xfrm>
            <a:off x="152400" y="963587"/>
            <a:ext cx="3860800" cy="267765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CC0000"/>
                </a:solidFill>
                <a:effectLst/>
              </a:rPr>
              <a:t>Добро пожаловать на Семинар и Сертификационный тест по подбору и прописыванию </a:t>
            </a:r>
            <a:r>
              <a:rPr lang="ru-RU" sz="2400" dirty="0" err="1" smtClean="0">
                <a:solidFill>
                  <a:srgbClr val="CC0000"/>
                </a:solidFill>
                <a:effectLst/>
              </a:rPr>
              <a:t>Орто-кератологических</a:t>
            </a:r>
            <a:r>
              <a:rPr lang="ru-RU" sz="2400" dirty="0" smtClean="0">
                <a:solidFill>
                  <a:srgbClr val="CC0000"/>
                </a:solidFill>
                <a:effectLst/>
              </a:rPr>
              <a:t> </a:t>
            </a:r>
            <a:r>
              <a:rPr lang="ru-RU" sz="2400" dirty="0">
                <a:solidFill>
                  <a:srgbClr val="CC0000"/>
                </a:solidFill>
                <a:effectLst/>
              </a:rPr>
              <a:t>линз </a:t>
            </a:r>
            <a:r>
              <a:rPr lang="ru-RU" sz="2400" dirty="0" err="1">
                <a:solidFill>
                  <a:srgbClr val="CC0000"/>
                </a:solidFill>
                <a:effectLst/>
              </a:rPr>
              <a:t>Paragon</a:t>
            </a:r>
            <a:r>
              <a:rPr lang="ru-RU" sz="2400" dirty="0">
                <a:solidFill>
                  <a:srgbClr val="CC0000"/>
                </a:solidFill>
                <a:effectLst/>
              </a:rPr>
              <a:t> CRT®</a:t>
            </a:r>
            <a:endParaRPr lang="en-US" sz="2400" dirty="0">
              <a:solidFill>
                <a:srgbClr val="CC0000"/>
              </a:solidFill>
              <a:effectLst/>
            </a:endParaRPr>
          </a:p>
        </p:txBody>
      </p:sp>
      <p:sp>
        <p:nvSpPr>
          <p:cNvPr id="3726347" name="Text Box 3083"/>
          <p:cNvSpPr txBox="1">
            <a:spLocks noChangeArrowheads="1"/>
          </p:cNvSpPr>
          <p:nvPr/>
        </p:nvSpPr>
        <p:spPr bwMode="auto">
          <a:xfrm>
            <a:off x="4657725" y="5741988"/>
            <a:ext cx="412273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Ken Kopp,</a:t>
            </a:r>
            <a:endParaRPr lang="ru-RU" sz="2000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defRPr/>
            </a:pPr>
            <a:r>
              <a:rPr lang="en-US" sz="2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Paragon Vision Sciences</a:t>
            </a:r>
            <a:endParaRPr lang="en-US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11" name="Picture 2" descr="image001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254500" y="4015826"/>
            <a:ext cx="2497614" cy="1635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8.9_500_33.avi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471990" y="3696615"/>
            <a:ext cx="3534833" cy="2651125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93" fill="hold"/>
                                        <p:tgtEl>
                                          <p:spTgt spid="37263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78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0" repeatCount="indefinite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726343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7263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37263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26343"/>
                  </p:tgtEl>
                </p:cond>
              </p:nextCondLst>
            </p:seq>
            <p:video>
              <p:cMediaNode>
                <p:cTn id="16" repeatCount="indefinite" fill="remove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224584"/>
            <a:ext cx="3810000" cy="3960315"/>
          </a:xfrm>
        </p:spPr>
        <p:txBody>
          <a:bodyPr/>
          <a:lstStyle/>
          <a:p>
            <a:r>
              <a:rPr lang="ru-RU" b="1" i="1" dirty="0" smtClean="0"/>
              <a:t>Данный тест подготовлен для вас старшим консультантом компании Парагон</a:t>
            </a:r>
          </a:p>
          <a:p>
            <a:r>
              <a:rPr lang="ru-RU" b="1" i="1" dirty="0" smtClean="0"/>
              <a:t>Кеном </a:t>
            </a:r>
            <a:r>
              <a:rPr lang="ru-RU" b="1" i="1" dirty="0" err="1" smtClean="0"/>
              <a:t>Коппом</a:t>
            </a:r>
            <a:r>
              <a:rPr lang="ru-RU" dirty="0" smtClean="0"/>
              <a:t>. </a:t>
            </a:r>
            <a:endParaRPr lang="uk-UA" dirty="0"/>
          </a:p>
        </p:txBody>
      </p:sp>
      <p:pic>
        <p:nvPicPr>
          <p:cNvPr id="97282" name="Picture 2" descr="https://media.licdn.com/mpr/mpr/shrink_120_120/p/7/000/1ba/01c/28e0ec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9309" y="1832953"/>
            <a:ext cx="2247725" cy="22477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5704468"/>
      </p:ext>
    </p:extLst>
  </p:cSld>
  <p:clrMapOvr>
    <a:masterClrMapping/>
  </p:clrMapOvr>
  <p:transition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03250" y="255588"/>
            <a:ext cx="7340600" cy="944562"/>
          </a:xfrm>
        </p:spPr>
        <p:txBody>
          <a:bodyPr/>
          <a:lstStyle/>
          <a:p>
            <a:pPr eaLnBrk="1" hangingPunct="1"/>
            <a:r>
              <a:rPr lang="ru-RU" dirty="0" smtClean="0"/>
              <a:t>Сертификат </a:t>
            </a:r>
            <a:r>
              <a:rPr lang="en-US" dirty="0" smtClean="0"/>
              <a:t>FDA 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7000" y="1228299"/>
            <a:ext cx="8582025" cy="5336274"/>
          </a:xfrm>
        </p:spPr>
        <p:txBody>
          <a:bodyPr/>
          <a:lstStyle/>
          <a:p>
            <a:pPr algn="ctr" eaLnBrk="1" hangingPunct="1"/>
            <a:r>
              <a:rPr lang="en-US" sz="2400" dirty="0" smtClean="0"/>
              <a:t>	13 </a:t>
            </a:r>
            <a:r>
              <a:rPr lang="ru-RU" sz="2400" dirty="0" smtClean="0"/>
              <a:t>июня</a:t>
            </a:r>
            <a:r>
              <a:rPr lang="en-US" sz="2000" dirty="0" smtClean="0"/>
              <a:t> 2002</a:t>
            </a:r>
          </a:p>
          <a:p>
            <a:pPr algn="ctr" eaLnBrk="1" hangingPunct="1"/>
            <a:r>
              <a:rPr lang="ru-RU" sz="2000" dirty="0"/>
              <a:t>к</a:t>
            </a:r>
            <a:r>
              <a:rPr lang="ru-RU" sz="2000" dirty="0" smtClean="0"/>
              <a:t>омпания </a:t>
            </a:r>
            <a:r>
              <a:rPr lang="en-US" sz="2000" dirty="0" smtClean="0"/>
              <a:t>Paragon Vision Sciences</a:t>
            </a:r>
            <a:r>
              <a:rPr lang="ru-RU" sz="2000" dirty="0" smtClean="0"/>
              <a:t>  получила</a:t>
            </a:r>
            <a:r>
              <a:rPr lang="en-US" sz="2000" dirty="0" smtClean="0"/>
              <a:t> </a:t>
            </a:r>
          </a:p>
          <a:p>
            <a:pPr algn="ctr" eaLnBrk="1" hangingPunct="1"/>
            <a:r>
              <a:rPr lang="ru-RU" sz="2000" dirty="0" smtClean="0"/>
              <a:t>Сертификат </a:t>
            </a:r>
            <a:r>
              <a:rPr lang="en-US" sz="2000" dirty="0" smtClean="0"/>
              <a:t>FDA </a:t>
            </a:r>
            <a:r>
              <a:rPr lang="ru-RU" sz="2000" dirty="0" smtClean="0"/>
              <a:t>для использования линз </a:t>
            </a:r>
            <a:endParaRPr lang="en-US" sz="2000" dirty="0" smtClean="0"/>
          </a:p>
          <a:p>
            <a:pPr algn="ctr" eaLnBrk="1" hangingPunct="1"/>
            <a:r>
              <a:rPr lang="en-US" sz="2000" dirty="0" smtClean="0"/>
              <a:t>Paragon CRT</a:t>
            </a:r>
            <a:r>
              <a:rPr lang="en-US" sz="2000" baseline="40000" dirty="0" smtClean="0">
                <a:cs typeface="Arial" charset="0"/>
              </a:rPr>
              <a:t>®</a:t>
            </a:r>
            <a:r>
              <a:rPr lang="en-US" sz="2000" dirty="0" smtClean="0"/>
              <a:t> </a:t>
            </a:r>
            <a:r>
              <a:rPr lang="ru-RU" sz="2000" dirty="0" smtClean="0"/>
              <a:t>для ночного ношения с целью </a:t>
            </a:r>
          </a:p>
          <a:p>
            <a:pPr algn="ctr" eaLnBrk="1" hangingPunct="1"/>
            <a:r>
              <a:rPr lang="ru-RU" sz="2000" dirty="0" smtClean="0"/>
              <a:t>Рефракционной Терапии Роговицы</a:t>
            </a:r>
          </a:p>
          <a:p>
            <a:pPr algn="ctr" eaLnBrk="1" hangingPunct="1"/>
            <a:endParaRPr lang="ru-RU" sz="2000" dirty="0" smtClean="0"/>
          </a:p>
          <a:p>
            <a:pPr algn="ctr" eaLnBrk="1" hangingPunct="1"/>
            <a:r>
              <a:rPr lang="ru-RU" sz="2400" dirty="0" smtClean="0"/>
              <a:t>Рефракционная терапия линзами Парагон возможна для коррекции миопии до</a:t>
            </a:r>
            <a:r>
              <a:rPr lang="en-US" sz="2400" dirty="0" smtClean="0"/>
              <a:t> </a:t>
            </a:r>
            <a:r>
              <a:rPr lang="ru-RU" sz="2400" dirty="0"/>
              <a:t>-</a:t>
            </a:r>
            <a:r>
              <a:rPr lang="en-US" sz="2400" dirty="0" smtClean="0"/>
              <a:t>6.00D</a:t>
            </a:r>
          </a:p>
          <a:p>
            <a:pPr algn="ctr" eaLnBrk="1" hangingPunct="1"/>
            <a:r>
              <a:rPr lang="ru-RU" sz="2400" dirty="0" smtClean="0"/>
              <a:t>Без астигматизма, или с астигматизмом до </a:t>
            </a:r>
            <a:r>
              <a:rPr lang="ru-RU" sz="2400" dirty="0"/>
              <a:t>-</a:t>
            </a:r>
            <a:r>
              <a:rPr lang="en-US" sz="2400" dirty="0" smtClean="0"/>
              <a:t>1.75D</a:t>
            </a:r>
          </a:p>
          <a:p>
            <a:pPr algn="ctr" eaLnBrk="1" hangingPunct="1"/>
            <a:r>
              <a:rPr lang="ru-RU" sz="2400" dirty="0" smtClean="0"/>
              <a:t>Без возрастных ограничений.</a:t>
            </a:r>
          </a:p>
          <a:p>
            <a:pPr algn="ctr" eaLnBrk="1" hangingPunct="1"/>
            <a:r>
              <a:rPr lang="ru-RU" sz="2400" dirty="0" smtClean="0"/>
              <a:t>Линзы специального дизайна </a:t>
            </a:r>
            <a:r>
              <a:rPr lang="en-US" sz="2400" dirty="0" smtClean="0"/>
              <a:t>Dual-axis </a:t>
            </a:r>
            <a:r>
              <a:rPr lang="ru-RU" sz="2400" dirty="0" smtClean="0"/>
              <a:t>позволяют корригировать роговичный астигматизм до -3.5Д</a:t>
            </a:r>
            <a:endParaRPr lang="en-US" sz="2400" dirty="0" smtClean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2"/>
          <p:cNvSpPr>
            <a:spLocks noChangeArrowheads="1"/>
          </p:cNvSpPr>
          <p:nvPr/>
        </p:nvSpPr>
        <p:spPr bwMode="auto">
          <a:xfrm>
            <a:off x="228600" y="1693331"/>
            <a:ext cx="5410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lang="en-US" sz="1800" dirty="0">
                <a:solidFill>
                  <a:srgbClr val="FFFFFF"/>
                </a:solidFill>
              </a:rPr>
              <a:t>    </a:t>
            </a:r>
            <a:r>
              <a:rPr lang="ru-RU" sz="1800" dirty="0" smtClean="0">
                <a:solidFill>
                  <a:schemeClr val="tx1"/>
                </a:solidFill>
              </a:rPr>
              <a:t>Слой</a:t>
            </a:r>
            <a:r>
              <a:rPr lang="en-US" sz="1800" dirty="0">
                <a:solidFill>
                  <a:schemeClr val="tx1"/>
                </a:solidFill>
              </a:rPr>
              <a:t>	</a:t>
            </a:r>
            <a:r>
              <a:rPr lang="en-US" sz="2800" dirty="0">
                <a:solidFill>
                  <a:schemeClr val="tx1"/>
                </a:solidFill>
              </a:rPr>
              <a:t>		     </a:t>
            </a:r>
            <a:r>
              <a:rPr lang="ru-RU" sz="1800" dirty="0" smtClean="0">
                <a:solidFill>
                  <a:schemeClr val="tx1"/>
                </a:solidFill>
              </a:rPr>
              <a:t> Толщина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smtClean="0">
                <a:solidFill>
                  <a:schemeClr val="tx1"/>
                </a:solidFill>
              </a:rPr>
              <a:t>                                                   Центре Роговицы</a:t>
            </a:r>
            <a:endParaRPr lang="en-US" sz="1800" dirty="0">
              <a:solidFill>
                <a:schemeClr val="tx1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endParaRPr lang="en-US" sz="1800" dirty="0">
              <a:solidFill>
                <a:srgbClr val="FFFFFF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lang="ru-RU" sz="1800" dirty="0" smtClean="0">
                <a:solidFill>
                  <a:schemeClr val="tx1"/>
                </a:solidFill>
              </a:rPr>
              <a:t>Эпителий</a:t>
            </a:r>
            <a:r>
              <a:rPr lang="en-US" sz="1800" dirty="0">
                <a:solidFill>
                  <a:schemeClr val="tx1"/>
                </a:solidFill>
              </a:rPr>
              <a:t>			50   </a:t>
            </a:r>
            <a:r>
              <a:rPr lang="ru-RU" sz="1800" dirty="0" smtClean="0">
                <a:solidFill>
                  <a:schemeClr val="tx1"/>
                </a:solidFill>
              </a:rPr>
              <a:t>Микрон</a:t>
            </a:r>
            <a:endParaRPr lang="en-US" sz="1800" dirty="0">
              <a:solidFill>
                <a:schemeClr val="tx1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lang="ru-RU" sz="1800" dirty="0" err="1" smtClean="0">
                <a:solidFill>
                  <a:schemeClr val="tx1"/>
                </a:solidFill>
              </a:rPr>
              <a:t>Боуменова</a:t>
            </a:r>
            <a:r>
              <a:rPr lang="ru-RU" sz="1800" dirty="0" smtClean="0">
                <a:solidFill>
                  <a:schemeClr val="tx1"/>
                </a:solidFill>
              </a:rPr>
              <a:t> Мембрана</a:t>
            </a:r>
            <a:r>
              <a:rPr lang="en-US" sz="1800" dirty="0">
                <a:solidFill>
                  <a:schemeClr val="tx1"/>
                </a:solidFill>
              </a:rPr>
              <a:t>		10   </a:t>
            </a:r>
            <a:r>
              <a:rPr lang="ru-RU" sz="1800" dirty="0" smtClean="0">
                <a:solidFill>
                  <a:schemeClr val="tx1"/>
                </a:solidFill>
              </a:rPr>
              <a:t>Микрон</a:t>
            </a:r>
            <a:endParaRPr lang="en-US" sz="1800" dirty="0">
              <a:solidFill>
                <a:schemeClr val="tx1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lang="ru-RU" sz="1800" dirty="0" smtClean="0">
                <a:solidFill>
                  <a:schemeClr val="tx1"/>
                </a:solidFill>
              </a:rPr>
              <a:t>Строма</a:t>
            </a:r>
            <a:r>
              <a:rPr lang="en-US" sz="1800" dirty="0">
                <a:solidFill>
                  <a:schemeClr val="tx1"/>
                </a:solidFill>
              </a:rPr>
              <a:t>				465 </a:t>
            </a:r>
            <a:r>
              <a:rPr lang="ru-RU" sz="1800" dirty="0" smtClean="0">
                <a:solidFill>
                  <a:schemeClr val="tx1"/>
                </a:solidFill>
              </a:rPr>
              <a:t>Микрон</a:t>
            </a:r>
            <a:endParaRPr lang="en-US" sz="1800" dirty="0">
              <a:solidFill>
                <a:schemeClr val="tx1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lang="ru-RU" sz="1800" dirty="0" err="1" smtClean="0">
                <a:solidFill>
                  <a:schemeClr val="tx1"/>
                </a:solidFill>
              </a:rPr>
              <a:t>Десцеметова</a:t>
            </a:r>
            <a:r>
              <a:rPr lang="ru-RU" sz="1800" dirty="0" smtClean="0">
                <a:solidFill>
                  <a:schemeClr val="tx1"/>
                </a:solidFill>
              </a:rPr>
              <a:t> Мембрана</a:t>
            </a:r>
            <a:r>
              <a:rPr lang="en-US" sz="1800" dirty="0">
                <a:solidFill>
                  <a:schemeClr val="tx1"/>
                </a:solidFill>
              </a:rPr>
              <a:t>		10   </a:t>
            </a:r>
            <a:r>
              <a:rPr lang="ru-RU" sz="1800" dirty="0" smtClean="0">
                <a:solidFill>
                  <a:schemeClr val="tx1"/>
                </a:solidFill>
              </a:rPr>
              <a:t>Микрон</a:t>
            </a:r>
            <a:endParaRPr lang="en-US" sz="1800" dirty="0">
              <a:solidFill>
                <a:schemeClr val="tx1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lang="ru-RU" sz="1800" dirty="0" smtClean="0">
                <a:solidFill>
                  <a:schemeClr val="tx1"/>
                </a:solidFill>
              </a:rPr>
              <a:t>Эндотелий</a:t>
            </a:r>
            <a:r>
              <a:rPr lang="en-US" sz="1800" dirty="0">
                <a:solidFill>
                  <a:schemeClr val="tx1"/>
                </a:solidFill>
              </a:rPr>
              <a:t>			5     </a:t>
            </a:r>
            <a:r>
              <a:rPr lang="ru-RU" sz="1800" dirty="0" smtClean="0">
                <a:solidFill>
                  <a:schemeClr val="tx1"/>
                </a:solidFill>
              </a:rPr>
              <a:t>Микрон</a:t>
            </a:r>
            <a:endParaRPr lang="en-US" sz="1800" dirty="0">
              <a:solidFill>
                <a:schemeClr val="tx1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endParaRPr lang="en-US" sz="1800" dirty="0">
              <a:solidFill>
                <a:schemeClr val="tx1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lang="ru-RU" sz="1800" dirty="0" smtClean="0">
                <a:solidFill>
                  <a:schemeClr val="tx1"/>
                </a:solidFill>
              </a:rPr>
              <a:t>Общая Толщина около     </a:t>
            </a:r>
            <a:r>
              <a:rPr lang="en-US" sz="2000" dirty="0">
                <a:solidFill>
                  <a:schemeClr val="tx1"/>
                </a:solidFill>
              </a:rPr>
              <a:t>	540 </a:t>
            </a:r>
            <a:r>
              <a:rPr lang="ru-RU" sz="2000" dirty="0" smtClean="0">
                <a:solidFill>
                  <a:schemeClr val="tx1"/>
                </a:solidFill>
              </a:rPr>
              <a:t>Микрон</a:t>
            </a:r>
            <a:endParaRPr lang="en-US" sz="2000" dirty="0">
              <a:solidFill>
                <a:schemeClr val="tx1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lang="en-US" sz="2000" dirty="0">
                <a:solidFill>
                  <a:schemeClr val="tx1"/>
                </a:solidFill>
              </a:rPr>
              <a:t>	                                                .54 mm	</a:t>
            </a:r>
            <a:endParaRPr lang="en-US" sz="1800" dirty="0">
              <a:solidFill>
                <a:schemeClr val="tx1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lang="en-US" sz="2800" dirty="0">
                <a:solidFill>
                  <a:schemeClr val="tx1"/>
                </a:solidFill>
              </a:rPr>
              <a:t>	</a:t>
            </a:r>
          </a:p>
        </p:txBody>
      </p:sp>
      <p:sp>
        <p:nvSpPr>
          <p:cNvPr id="1029" name="Rectangle 3"/>
          <p:cNvSpPr>
            <a:spLocks noChangeArrowheads="1"/>
          </p:cNvSpPr>
          <p:nvPr/>
        </p:nvSpPr>
        <p:spPr bwMode="auto">
          <a:xfrm>
            <a:off x="623888" y="914400"/>
            <a:ext cx="7772400" cy="66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b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Нормальная Роговица Человека</a:t>
            </a:r>
            <a:endParaRPr lang="en-US" sz="3200" dirty="0">
              <a:solidFill>
                <a:schemeClr val="tx1"/>
              </a:solidFill>
            </a:endParaRPr>
          </a:p>
        </p:txBody>
      </p:sp>
      <p:graphicFrame>
        <p:nvGraphicFramePr>
          <p:cNvPr id="1026" name="Object 4"/>
          <p:cNvGraphicFramePr>
            <a:graphicFrameLocks noChangeAspect="1"/>
          </p:cNvGraphicFramePr>
          <p:nvPr/>
        </p:nvGraphicFramePr>
        <p:xfrm>
          <a:off x="5486400" y="2616200"/>
          <a:ext cx="3556000" cy="237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50" name="Clip" r:id="rId4" imgW="6723810" imgH="4609524" progId="">
                  <p:embed/>
                </p:oleObj>
              </mc:Choice>
              <mc:Fallback>
                <p:oleObj name="Clip" r:id="rId4" imgW="6723810" imgH="4609524" progId="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830" t="2736" r="1750" b="3278"/>
                      <a:stretch>
                        <a:fillRect/>
                      </a:stretch>
                    </p:blipFill>
                    <p:spPr bwMode="auto">
                      <a:xfrm>
                        <a:off x="5486400" y="2616200"/>
                        <a:ext cx="3556000" cy="2374900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bg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1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0" name="Rectangle 5"/>
          <p:cNvSpPr>
            <a:spLocks noChangeArrowheads="1"/>
          </p:cNvSpPr>
          <p:nvPr/>
        </p:nvSpPr>
        <p:spPr bwMode="auto">
          <a:xfrm>
            <a:off x="5486400" y="2590800"/>
            <a:ext cx="1524000" cy="457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3932166" name="Object 6"/>
          <p:cNvGraphicFramePr>
            <a:graphicFrameLocks noChangeAspect="1"/>
          </p:cNvGraphicFramePr>
          <p:nvPr/>
        </p:nvGraphicFramePr>
        <p:xfrm>
          <a:off x="5391150" y="2495550"/>
          <a:ext cx="3022600" cy="871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51" name="Clip" r:id="rId6" imgW="6723810" imgH="4609524" progId="">
                  <p:embed/>
                </p:oleObj>
              </mc:Choice>
              <mc:Fallback>
                <p:oleObj name="Clip" r:id="rId6" imgW="6723810" imgH="4609524" progId="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830" t="2736" r="57536" b="80176"/>
                      <a:stretch>
                        <a:fillRect/>
                      </a:stretch>
                    </p:blipFill>
                    <p:spPr bwMode="auto">
                      <a:xfrm>
                        <a:off x="5391150" y="2495550"/>
                        <a:ext cx="3022600" cy="871538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1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2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32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32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03200"/>
            <a:ext cx="8856133" cy="1143000"/>
          </a:xfrm>
        </p:spPr>
        <p:txBody>
          <a:bodyPr/>
          <a:lstStyle/>
          <a:p>
            <a:r>
              <a:rPr lang="ru-RU" dirty="0" smtClean="0"/>
              <a:t>Компрессия или Перераспределение?</a:t>
            </a:r>
            <a:endParaRPr lang="en-US" dirty="0" smtClean="0"/>
          </a:p>
        </p:txBody>
      </p:sp>
      <p:pic>
        <p:nvPicPr>
          <p:cNvPr id="18435" name="Picture 3" descr="IMG00048"/>
          <p:cNvPicPr>
            <a:picLocks noChangeAspect="1" noChangeArrowheads="1"/>
          </p:cNvPicPr>
          <p:nvPr/>
        </p:nvPicPr>
        <p:blipFill>
          <a:blip r:embed="rId3" cstate="print">
            <a:lum contrast="36000"/>
          </a:blip>
          <a:srcRect l="27068" r="20837"/>
          <a:stretch>
            <a:fillRect/>
          </a:stretch>
        </p:blipFill>
        <p:spPr bwMode="auto">
          <a:xfrm>
            <a:off x="228600" y="1667933"/>
            <a:ext cx="38100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1219200" y="6248400"/>
            <a:ext cx="1524000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575733" y="6096000"/>
            <a:ext cx="29294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rgbClr val="FFFF00"/>
                </a:solidFill>
              </a:rPr>
              <a:t>Спрессованный</a:t>
            </a: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1600200" y="4038600"/>
            <a:ext cx="914400" cy="3048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914400" y="3962400"/>
            <a:ext cx="2514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rgbClr val="FFFF00"/>
                </a:solidFill>
              </a:rPr>
              <a:t>Нормальный</a:t>
            </a:r>
            <a:endParaRPr lang="en-US" sz="2400" b="1" dirty="0">
              <a:solidFill>
                <a:srgbClr val="FFFF00"/>
              </a:solidFill>
            </a:endParaRPr>
          </a:p>
        </p:txBody>
      </p:sp>
      <p:pic>
        <p:nvPicPr>
          <p:cNvPr id="18440" name="Picture 8" descr="Control C1 4d Center"/>
          <p:cNvPicPr>
            <a:picLocks noChangeAspect="1" noChangeArrowheads="1"/>
          </p:cNvPicPr>
          <p:nvPr/>
        </p:nvPicPr>
        <p:blipFill>
          <a:blip r:embed="rId4" cstate="print">
            <a:lum bright="-6000"/>
          </a:blip>
          <a:srcRect l="40848" t="39438" r="33099" b="42990"/>
          <a:stretch>
            <a:fillRect/>
          </a:stretch>
        </p:blipFill>
        <p:spPr bwMode="auto">
          <a:xfrm>
            <a:off x="4191000" y="1565275"/>
            <a:ext cx="4343400" cy="23209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8441" name="Picture 9" descr="M C6 24h Center"/>
          <p:cNvPicPr>
            <a:picLocks noChangeAspect="1" noChangeArrowheads="1"/>
          </p:cNvPicPr>
          <p:nvPr/>
        </p:nvPicPr>
        <p:blipFill>
          <a:blip r:embed="rId5" cstate="print">
            <a:lum bright="-6000"/>
          </a:blip>
          <a:srcRect l="57314" t="32890" r="18571" b="51051"/>
          <a:stretch>
            <a:fillRect/>
          </a:stretch>
        </p:blipFill>
        <p:spPr bwMode="auto">
          <a:xfrm>
            <a:off x="4191000" y="4267200"/>
            <a:ext cx="4343400" cy="2057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9570" name="AutoShape 2"/>
          <p:cNvSpPr>
            <a:spLocks noChangeArrowheads="1"/>
          </p:cNvSpPr>
          <p:nvPr/>
        </p:nvSpPr>
        <p:spPr bwMode="auto">
          <a:xfrm>
            <a:off x="4662488" y="2460625"/>
            <a:ext cx="3800475" cy="3813175"/>
          </a:xfrm>
          <a:custGeom>
            <a:avLst/>
            <a:gdLst>
              <a:gd name="G0" fmla="+- 807 0 0"/>
              <a:gd name="G1" fmla="+- 21600 0 807"/>
              <a:gd name="G2" fmla="+- 21600 0 807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807" y="10800"/>
                </a:moveTo>
                <a:cubicBezTo>
                  <a:pt x="807" y="16319"/>
                  <a:pt x="5281" y="20793"/>
                  <a:pt x="10800" y="20793"/>
                </a:cubicBezTo>
                <a:cubicBezTo>
                  <a:pt x="16319" y="20793"/>
                  <a:pt x="20793" y="16319"/>
                  <a:pt x="20793" y="10800"/>
                </a:cubicBezTo>
                <a:cubicBezTo>
                  <a:pt x="20793" y="5281"/>
                  <a:pt x="16319" y="807"/>
                  <a:pt x="10800" y="807"/>
                </a:cubicBezTo>
                <a:cubicBezTo>
                  <a:pt x="5281" y="807"/>
                  <a:pt x="807" y="5281"/>
                  <a:pt x="807" y="10800"/>
                </a:cubicBezTo>
                <a:close/>
              </a:path>
            </a:pathLst>
          </a:custGeom>
          <a:solidFill>
            <a:srgbClr val="0080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dirty="0" smtClean="0"/>
              <a:t>Конструкция Линзы</a:t>
            </a:r>
            <a:endParaRPr lang="en-US" sz="2800" dirty="0" smtClean="0"/>
          </a:p>
        </p:txBody>
      </p:sp>
      <p:sp>
        <p:nvSpPr>
          <p:cNvPr id="8196" name="Rectangle 4" descr="40%"/>
          <p:cNvSpPr>
            <a:spLocks noChangeArrowheads="1"/>
          </p:cNvSpPr>
          <p:nvPr/>
        </p:nvSpPr>
        <p:spPr bwMode="auto">
          <a:xfrm>
            <a:off x="2756751" y="1473448"/>
            <a:ext cx="3625736" cy="76944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sz="4400" dirty="0">
                <a:solidFill>
                  <a:srgbClr val="000066"/>
                </a:solidFill>
                <a:effectLst/>
              </a:rPr>
              <a:t>Paragon </a:t>
            </a:r>
            <a:r>
              <a:rPr lang="en-US" sz="4400" dirty="0" smtClean="0">
                <a:solidFill>
                  <a:srgbClr val="000066"/>
                </a:solidFill>
                <a:effectLst/>
              </a:rPr>
              <a:t>CRT</a:t>
            </a:r>
            <a:endParaRPr lang="en-US" sz="4400" dirty="0">
              <a:solidFill>
                <a:srgbClr val="000066"/>
              </a:solidFill>
              <a:effectLst/>
            </a:endParaRPr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79388" y="3157538"/>
            <a:ext cx="5065712" cy="2297112"/>
          </a:xfrm>
          <a:noFill/>
        </p:spPr>
        <p:txBody>
          <a:bodyPr/>
          <a:lstStyle/>
          <a:p>
            <a:pPr eaLnBrk="1" hangingPunct="1"/>
            <a:r>
              <a:rPr lang="ru-RU" sz="2400" dirty="0" smtClean="0"/>
              <a:t>Оптическая Зона</a:t>
            </a:r>
            <a:r>
              <a:rPr lang="en-US" sz="2400" dirty="0" smtClean="0"/>
              <a:t> 6 mm (</a:t>
            </a:r>
            <a:r>
              <a:rPr lang="ru-RU" sz="2000" dirty="0" err="1"/>
              <a:t>ф</a:t>
            </a:r>
            <a:r>
              <a:rPr lang="ru-RU" sz="2000" dirty="0" err="1" smtClean="0"/>
              <a:t>иксир</a:t>
            </a:r>
            <a:r>
              <a:rPr lang="ru-RU" sz="2400" dirty="0" smtClean="0"/>
              <a:t>.</a:t>
            </a:r>
            <a:r>
              <a:rPr lang="en-US" sz="2400" dirty="0" smtClean="0"/>
              <a:t>) </a:t>
            </a:r>
          </a:p>
          <a:p>
            <a:pPr eaLnBrk="1" hangingPunct="1"/>
            <a:r>
              <a:rPr lang="ru-RU" sz="2400" spc="-40" dirty="0" smtClean="0"/>
              <a:t>Возвратная Зона </a:t>
            </a:r>
            <a:r>
              <a:rPr lang="en-US" sz="2400" spc="-40" dirty="0" smtClean="0"/>
              <a:t>1</a:t>
            </a:r>
            <a:r>
              <a:rPr lang="ru-RU" sz="2400" spc="-40" dirty="0" smtClean="0"/>
              <a:t> </a:t>
            </a:r>
            <a:r>
              <a:rPr lang="en-US" sz="2400" spc="-40" dirty="0" smtClean="0"/>
              <a:t>mm (</a:t>
            </a:r>
            <a:r>
              <a:rPr lang="ru-RU" sz="2000" spc="-40" dirty="0" err="1" smtClean="0"/>
              <a:t>фиксир</a:t>
            </a:r>
            <a:r>
              <a:rPr lang="ru-RU" sz="2400" spc="-40" dirty="0" smtClean="0"/>
              <a:t>.</a:t>
            </a:r>
            <a:r>
              <a:rPr lang="en-US" sz="2400" spc="-40" dirty="0" smtClean="0"/>
              <a:t>)</a:t>
            </a:r>
          </a:p>
          <a:p>
            <a:pPr eaLnBrk="1" hangingPunct="1"/>
            <a:r>
              <a:rPr lang="ru-RU" sz="2400" dirty="0" smtClean="0"/>
              <a:t>Опорная Зона</a:t>
            </a:r>
          </a:p>
          <a:p>
            <a:pPr eaLnBrk="1" hangingPunct="1"/>
            <a:r>
              <a:rPr lang="ru-RU" sz="2400" dirty="0" smtClean="0"/>
              <a:t>Эллипсоидный Край</a:t>
            </a:r>
            <a:r>
              <a:rPr lang="en-US" sz="2400" dirty="0" smtClean="0"/>
              <a:t> (</a:t>
            </a:r>
            <a:r>
              <a:rPr lang="ru-RU" sz="2000" dirty="0" err="1" smtClean="0"/>
              <a:t>фиксир</a:t>
            </a:r>
            <a:r>
              <a:rPr lang="ru-RU" sz="2400" dirty="0" smtClean="0"/>
              <a:t>.</a:t>
            </a:r>
            <a:r>
              <a:rPr lang="en-US" sz="2400" dirty="0" smtClean="0"/>
              <a:t>)</a:t>
            </a:r>
          </a:p>
          <a:p>
            <a:pPr eaLnBrk="1" hangingPunct="1"/>
            <a:r>
              <a:rPr lang="ru-RU" sz="2400" dirty="0" smtClean="0"/>
              <a:t>Общий Диаметр (</a:t>
            </a:r>
            <a:r>
              <a:rPr lang="en-US" sz="2400" dirty="0"/>
              <a:t>Ø</a:t>
            </a:r>
            <a:r>
              <a:rPr lang="ru-RU" sz="2400" dirty="0" smtClean="0"/>
              <a:t>Д)</a:t>
            </a:r>
            <a:endParaRPr lang="en-US" sz="2400" dirty="0" smtClean="0"/>
          </a:p>
        </p:txBody>
      </p:sp>
      <p:sp>
        <p:nvSpPr>
          <p:cNvPr id="3309574" name="AutoShape 6"/>
          <p:cNvSpPr>
            <a:spLocks noChangeArrowheads="1"/>
          </p:cNvSpPr>
          <p:nvPr/>
        </p:nvSpPr>
        <p:spPr bwMode="auto">
          <a:xfrm>
            <a:off x="4716463" y="2482850"/>
            <a:ext cx="3717925" cy="3752850"/>
          </a:xfrm>
          <a:custGeom>
            <a:avLst/>
            <a:gdLst>
              <a:gd name="G0" fmla="+- 1710 0 0"/>
              <a:gd name="G1" fmla="+- 21600 0 1710"/>
              <a:gd name="G2" fmla="+- 21600 0 171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710" y="10800"/>
                </a:moveTo>
                <a:cubicBezTo>
                  <a:pt x="1710" y="15820"/>
                  <a:pt x="5780" y="19890"/>
                  <a:pt x="10800" y="19890"/>
                </a:cubicBezTo>
                <a:cubicBezTo>
                  <a:pt x="15820" y="19890"/>
                  <a:pt x="19890" y="15820"/>
                  <a:pt x="19890" y="10800"/>
                </a:cubicBezTo>
                <a:cubicBezTo>
                  <a:pt x="19890" y="5780"/>
                  <a:pt x="15820" y="1710"/>
                  <a:pt x="10800" y="1710"/>
                </a:cubicBezTo>
                <a:cubicBezTo>
                  <a:pt x="5780" y="1710"/>
                  <a:pt x="1710" y="5780"/>
                  <a:pt x="1710" y="10800"/>
                </a:cubicBezTo>
                <a:close/>
              </a:path>
            </a:pathLst>
          </a:custGeom>
          <a:solidFill>
            <a:srgbClr val="FF00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309575" name="Oval 7"/>
          <p:cNvSpPr>
            <a:spLocks noChangeArrowheads="1"/>
          </p:cNvSpPr>
          <p:nvPr/>
        </p:nvSpPr>
        <p:spPr bwMode="auto">
          <a:xfrm>
            <a:off x="5245100" y="3057525"/>
            <a:ext cx="2676525" cy="2706688"/>
          </a:xfrm>
          <a:prstGeom prst="ellipse">
            <a:avLst/>
          </a:prstGeom>
          <a:solidFill>
            <a:srgbClr val="DDDDDD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309576" name="Line 8"/>
          <p:cNvSpPr>
            <a:spLocks noChangeShapeType="1"/>
          </p:cNvSpPr>
          <p:nvPr/>
        </p:nvSpPr>
        <p:spPr bwMode="auto">
          <a:xfrm>
            <a:off x="3535363" y="4962525"/>
            <a:ext cx="1139825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309577" name="Text Box 9"/>
          <p:cNvSpPr txBox="1">
            <a:spLocks noChangeArrowheads="1"/>
          </p:cNvSpPr>
          <p:nvPr/>
        </p:nvSpPr>
        <p:spPr bwMode="auto">
          <a:xfrm>
            <a:off x="5379271" y="4149081"/>
            <a:ext cx="234468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2700" algn="ctr" rotWithShape="0">
              <a:schemeClr val="bg1"/>
            </a:outerShdw>
          </a:effectLst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ru-RU" sz="2400" dirty="0" smtClean="0">
                <a:solidFill>
                  <a:schemeClr val="bg1"/>
                </a:solidFill>
                <a:effectLst/>
                <a:latin typeface="Abadi MT Condensed Light" pitchFamily="34" charset="0"/>
              </a:rPr>
              <a:t>Лечебная Зона</a:t>
            </a:r>
            <a:endParaRPr lang="en-US" sz="2400" dirty="0">
              <a:solidFill>
                <a:schemeClr val="bg1"/>
              </a:solidFill>
              <a:effectLst/>
              <a:latin typeface="Abadi MT Condensed Light" pitchFamily="34" charset="0"/>
            </a:endParaRPr>
          </a:p>
        </p:txBody>
      </p:sp>
      <p:sp>
        <p:nvSpPr>
          <p:cNvPr id="8202" name="AutoShape 10"/>
          <p:cNvSpPr>
            <a:spLocks noChangeArrowheads="1"/>
          </p:cNvSpPr>
          <p:nvPr/>
        </p:nvSpPr>
        <p:spPr bwMode="auto">
          <a:xfrm>
            <a:off x="4965700" y="2755900"/>
            <a:ext cx="3201988" cy="3276600"/>
          </a:xfrm>
          <a:custGeom>
            <a:avLst/>
            <a:gdLst>
              <a:gd name="T0" fmla="*/ 1600994 w 21600"/>
              <a:gd name="T1" fmla="*/ 0 h 21600"/>
              <a:gd name="T2" fmla="*/ 468884 w 21600"/>
              <a:gd name="T3" fmla="*/ 479810 h 21600"/>
              <a:gd name="T4" fmla="*/ 0 w 21600"/>
              <a:gd name="T5" fmla="*/ 1638300 h 21600"/>
              <a:gd name="T6" fmla="*/ 468884 w 21600"/>
              <a:gd name="T7" fmla="*/ 2796791 h 21600"/>
              <a:gd name="T8" fmla="*/ 1600994 w 21600"/>
              <a:gd name="T9" fmla="*/ 3276600 h 21600"/>
              <a:gd name="T10" fmla="*/ 2733104 w 21600"/>
              <a:gd name="T11" fmla="*/ 2796791 h 21600"/>
              <a:gd name="T12" fmla="*/ 3201988 w 21600"/>
              <a:gd name="T13" fmla="*/ 1638300 h 21600"/>
              <a:gd name="T14" fmla="*/ 2733104 w 21600"/>
              <a:gd name="T15" fmla="*/ 47981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70" y="10800"/>
                </a:moveTo>
                <a:cubicBezTo>
                  <a:pt x="1970" y="15677"/>
                  <a:pt x="5923" y="19630"/>
                  <a:pt x="10800" y="19630"/>
                </a:cubicBezTo>
                <a:cubicBezTo>
                  <a:pt x="15677" y="19630"/>
                  <a:pt x="19630" y="15677"/>
                  <a:pt x="19630" y="10800"/>
                </a:cubicBezTo>
                <a:cubicBezTo>
                  <a:pt x="19630" y="5923"/>
                  <a:pt x="15677" y="1970"/>
                  <a:pt x="10800" y="1970"/>
                </a:cubicBezTo>
                <a:cubicBezTo>
                  <a:pt x="5923" y="1970"/>
                  <a:pt x="1970" y="5923"/>
                  <a:pt x="1970" y="10800"/>
                </a:cubicBezTo>
                <a:close/>
              </a:path>
            </a:pathLst>
          </a:custGeom>
          <a:solidFill>
            <a:srgbClr val="0066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3309579" name="Line 11"/>
          <p:cNvSpPr>
            <a:spLocks noChangeShapeType="1"/>
          </p:cNvSpPr>
          <p:nvPr/>
        </p:nvSpPr>
        <p:spPr bwMode="auto">
          <a:xfrm flipV="1">
            <a:off x="4838699" y="3835400"/>
            <a:ext cx="4540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309580" name="Line 12"/>
          <p:cNvSpPr>
            <a:spLocks noChangeShapeType="1"/>
          </p:cNvSpPr>
          <p:nvPr/>
        </p:nvSpPr>
        <p:spPr bwMode="auto">
          <a:xfrm>
            <a:off x="4449762" y="4710113"/>
            <a:ext cx="2524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309582" name="Line 14"/>
          <p:cNvSpPr>
            <a:spLocks noChangeShapeType="1"/>
          </p:cNvSpPr>
          <p:nvPr/>
        </p:nvSpPr>
        <p:spPr bwMode="auto">
          <a:xfrm flipV="1">
            <a:off x="2573866" y="4267200"/>
            <a:ext cx="226483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grpSp>
        <p:nvGrpSpPr>
          <p:cNvPr id="8206" name="Group 15"/>
          <p:cNvGrpSpPr>
            <a:grpSpLocks/>
          </p:cNvGrpSpPr>
          <p:nvPr/>
        </p:nvGrpSpPr>
        <p:grpSpPr bwMode="auto">
          <a:xfrm>
            <a:off x="4572000" y="5638800"/>
            <a:ext cx="4064000" cy="952500"/>
            <a:chOff x="2864" y="3368"/>
            <a:chExt cx="2560" cy="600"/>
          </a:xfrm>
        </p:grpSpPr>
        <p:grpSp>
          <p:nvGrpSpPr>
            <p:cNvPr id="8209" name="Group 16"/>
            <p:cNvGrpSpPr>
              <a:grpSpLocks/>
            </p:cNvGrpSpPr>
            <p:nvPr/>
          </p:nvGrpSpPr>
          <p:grpSpPr bwMode="auto">
            <a:xfrm>
              <a:off x="2867" y="3506"/>
              <a:ext cx="2541" cy="407"/>
              <a:chOff x="2883" y="3914"/>
              <a:chExt cx="2541" cy="407"/>
            </a:xfrm>
          </p:grpSpPr>
          <p:sp>
            <p:nvSpPr>
              <p:cNvPr id="3309585" name="Line 17"/>
              <p:cNvSpPr>
                <a:spLocks noChangeShapeType="1"/>
              </p:cNvSpPr>
              <p:nvPr/>
            </p:nvSpPr>
            <p:spPr bwMode="auto">
              <a:xfrm>
                <a:off x="2883" y="4096"/>
                <a:ext cx="2541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/>
              </a:p>
            </p:txBody>
          </p:sp>
          <p:sp>
            <p:nvSpPr>
              <p:cNvPr id="8213" name="Text Box 18"/>
              <p:cNvSpPr txBox="1">
                <a:spLocks noChangeArrowheads="1"/>
              </p:cNvSpPr>
              <p:nvPr/>
            </p:nvSpPr>
            <p:spPr bwMode="auto">
              <a:xfrm>
                <a:off x="3906" y="3914"/>
                <a:ext cx="539" cy="407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pPr algn="ctr"/>
                <a:r>
                  <a:rPr lang="en-US" dirty="0">
                    <a:solidFill>
                      <a:schemeClr val="tx1"/>
                    </a:solidFill>
                    <a:effectLst/>
                  </a:rPr>
                  <a:t>Ø</a:t>
                </a:r>
                <a:r>
                  <a:rPr lang="ru-RU" dirty="0" smtClean="0">
                    <a:solidFill>
                      <a:schemeClr val="tx1"/>
                    </a:solidFill>
                    <a:effectLst/>
                  </a:rPr>
                  <a:t>Д</a:t>
                </a:r>
                <a:endParaRPr lang="en-US" dirty="0">
                  <a:solidFill>
                    <a:schemeClr val="tx1"/>
                  </a:solidFill>
                  <a:effectLst/>
                </a:endParaRPr>
              </a:p>
            </p:txBody>
          </p:sp>
        </p:grpSp>
        <p:sp>
          <p:nvSpPr>
            <p:cNvPr id="3309587" name="Line 19"/>
            <p:cNvSpPr>
              <a:spLocks noChangeShapeType="1"/>
            </p:cNvSpPr>
            <p:nvPr/>
          </p:nvSpPr>
          <p:spPr bwMode="auto">
            <a:xfrm>
              <a:off x="5424" y="3368"/>
              <a:ext cx="0" cy="56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3309588" name="Line 20"/>
            <p:cNvSpPr>
              <a:spLocks noChangeShapeType="1"/>
            </p:cNvSpPr>
            <p:nvPr/>
          </p:nvSpPr>
          <p:spPr bwMode="auto">
            <a:xfrm>
              <a:off x="2864" y="3408"/>
              <a:ext cx="0" cy="56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/>
            </a:p>
          </p:txBody>
        </p:sp>
      </p:grpSp>
      <p:sp>
        <p:nvSpPr>
          <p:cNvPr id="3309589" name="Line 21"/>
          <p:cNvSpPr>
            <a:spLocks noChangeShapeType="1"/>
          </p:cNvSpPr>
          <p:nvPr/>
        </p:nvSpPr>
        <p:spPr bwMode="auto">
          <a:xfrm>
            <a:off x="4838699" y="3384550"/>
            <a:ext cx="1508126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pic>
        <p:nvPicPr>
          <p:cNvPr id="3309592" name="Paragon Beauty shot 01.avi">
            <a:hlinkClick r:id="" action="ppaction://media"/>
          </p:cNvPr>
          <p:cNvPicPr>
            <a:picLocks noChangeAspect="1" noChangeArrowheads="1"/>
          </p:cNvPicPr>
          <p:nvPr>
            <a:videoFile r:link="rId3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6" cstate="print">
            <a:lum bright="24000"/>
          </a:blip>
          <a:srcRect/>
          <a:stretch>
            <a:fillRect/>
          </a:stretch>
        </p:blipFill>
        <p:spPr bwMode="auto">
          <a:xfrm>
            <a:off x="381000" y="1436688"/>
            <a:ext cx="1881188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Объект 1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4193560885"/>
              </p:ext>
            </p:extLst>
          </p:nvPr>
        </p:nvGraphicFramePr>
        <p:xfrm>
          <a:off x="6700957" y="758826"/>
          <a:ext cx="2162056" cy="14840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326" name="Clip" r:id="rId7" imgW="6857143" imgH="4704762" progId="">
                  <p:embed/>
                </p:oleObj>
              </mc:Choice>
              <mc:Fallback>
                <p:oleObj name="Clip" r:id="rId7" imgW="6857143" imgH="4704762" progId="">
                  <p:embed/>
                  <p:pic>
                    <p:nvPicPr>
                      <p:cNvPr id="0" name="Object 21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00957" y="758826"/>
                        <a:ext cx="2162056" cy="148406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30959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repeatCount="indefinite" fill="remove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30959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095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30959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0959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7401" y="3737618"/>
            <a:ext cx="3860800" cy="2613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3721100"/>
            <a:ext cx="3770313" cy="263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2" name="Rectangle 1027"/>
          <p:cNvSpPr>
            <a:spLocks noGrp="1" noChangeArrowheads="1"/>
          </p:cNvSpPr>
          <p:nvPr>
            <p:ph type="title"/>
          </p:nvPr>
        </p:nvSpPr>
        <p:spPr>
          <a:xfrm>
            <a:off x="557213" y="880532"/>
            <a:ext cx="7772400" cy="465667"/>
          </a:xfrm>
        </p:spPr>
        <p:txBody>
          <a:bodyPr/>
          <a:lstStyle/>
          <a:p>
            <a:pPr eaLnBrk="1" hangingPunct="1"/>
            <a:r>
              <a:rPr lang="ru-RU" sz="2800" dirty="0"/>
              <a:t>Конструкция </a:t>
            </a:r>
            <a:r>
              <a:rPr lang="ru-RU" sz="2800" dirty="0" smtClean="0"/>
              <a:t>Линзы</a:t>
            </a:r>
            <a:r>
              <a:rPr lang="en-US" sz="2800" dirty="0" smtClean="0"/>
              <a:t> </a:t>
            </a:r>
            <a:r>
              <a:rPr lang="en-US" sz="2800" dirty="0" smtClean="0">
                <a:solidFill>
                  <a:srgbClr val="0000FF"/>
                </a:solidFill>
              </a:rPr>
              <a:t>Paragon CRT</a:t>
            </a:r>
          </a:p>
        </p:txBody>
      </p:sp>
      <p:sp>
        <p:nvSpPr>
          <p:cNvPr id="10243" name="Rectangle 1031" descr="40%"/>
          <p:cNvSpPr>
            <a:spLocks noChangeArrowheads="1"/>
          </p:cNvSpPr>
          <p:nvPr/>
        </p:nvSpPr>
        <p:spPr bwMode="auto">
          <a:xfrm>
            <a:off x="4377241" y="1383536"/>
            <a:ext cx="184730" cy="42062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en-US" sz="3200" baseline="90000" dirty="0">
              <a:solidFill>
                <a:srgbClr val="000099"/>
              </a:solidFill>
              <a:effectLst/>
            </a:endParaRPr>
          </a:p>
        </p:txBody>
      </p:sp>
      <p:sp>
        <p:nvSpPr>
          <p:cNvPr id="10245" name="Text Box 1051"/>
          <p:cNvSpPr txBox="1">
            <a:spLocks noChangeAspect="1" noChangeArrowheads="1"/>
          </p:cNvSpPr>
          <p:nvPr/>
        </p:nvSpPr>
        <p:spPr bwMode="auto">
          <a:xfrm>
            <a:off x="3795713" y="3019425"/>
            <a:ext cx="124460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sz="1600" dirty="0">
                <a:solidFill>
                  <a:srgbClr val="FFFFFF"/>
                </a:solidFill>
                <a:effectLst/>
              </a:rPr>
              <a:t>Base Curve</a:t>
            </a:r>
          </a:p>
        </p:txBody>
      </p:sp>
      <p:sp>
        <p:nvSpPr>
          <p:cNvPr id="10246" name="Text Box 1052"/>
          <p:cNvSpPr txBox="1">
            <a:spLocks noChangeAspect="1" noChangeArrowheads="1"/>
          </p:cNvSpPr>
          <p:nvPr/>
        </p:nvSpPr>
        <p:spPr bwMode="auto">
          <a:xfrm>
            <a:off x="4949825" y="5577473"/>
            <a:ext cx="2844800" cy="33855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 eaLnBrk="0" hangingPunct="0"/>
            <a:r>
              <a:rPr lang="ru-RU" sz="1600" dirty="0">
                <a:solidFill>
                  <a:srgbClr val="FFFFFF"/>
                </a:solidFill>
                <a:effectLst/>
              </a:rPr>
              <a:t>Угол наклона опорной </a:t>
            </a:r>
            <a:r>
              <a:rPr lang="ru-RU" sz="1600" dirty="0" smtClean="0">
                <a:solidFill>
                  <a:srgbClr val="FFFFFF"/>
                </a:solidFill>
                <a:effectLst/>
              </a:rPr>
              <a:t>зоны</a:t>
            </a:r>
            <a:endParaRPr lang="en-US" sz="2400" dirty="0">
              <a:solidFill>
                <a:srgbClr val="FFFFFF"/>
              </a:solidFill>
              <a:effectLst/>
            </a:endParaRPr>
          </a:p>
        </p:txBody>
      </p:sp>
      <p:sp>
        <p:nvSpPr>
          <p:cNvPr id="3667997" name="Line 1053"/>
          <p:cNvSpPr>
            <a:spLocks noChangeShapeType="1"/>
          </p:cNvSpPr>
          <p:nvPr/>
        </p:nvSpPr>
        <p:spPr bwMode="auto">
          <a:xfrm>
            <a:off x="7923213" y="5741988"/>
            <a:ext cx="228600" cy="0"/>
          </a:xfrm>
          <a:prstGeom prst="line">
            <a:avLst/>
          </a:prstGeom>
          <a:noFill/>
          <a:ln w="6350">
            <a:solidFill>
              <a:srgbClr val="FF0066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251" name="Text Box 1057"/>
          <p:cNvSpPr txBox="1">
            <a:spLocks noChangeAspect="1" noChangeArrowheads="1"/>
          </p:cNvSpPr>
          <p:nvPr/>
        </p:nvSpPr>
        <p:spPr bwMode="auto">
          <a:xfrm>
            <a:off x="2285121" y="4161423"/>
            <a:ext cx="4410246" cy="33855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sz="1600" dirty="0" smtClean="0">
                <a:solidFill>
                  <a:srgbClr val="FFFFFF"/>
                </a:solidFill>
                <a:effectLst/>
              </a:rPr>
              <a:t>(</a:t>
            </a:r>
            <a:r>
              <a:rPr lang="ru-RU" sz="1600" dirty="0">
                <a:solidFill>
                  <a:srgbClr val="FFFFFF"/>
                </a:solidFill>
                <a:effectLst/>
              </a:rPr>
              <a:t>Базовая кривизна (Терапевтическая зона</a:t>
            </a:r>
            <a:r>
              <a:rPr lang="ru-RU" sz="1600" dirty="0" smtClean="0">
                <a:solidFill>
                  <a:srgbClr val="FFFFFF"/>
                </a:solidFill>
                <a:effectLst/>
              </a:rPr>
              <a:t>)</a:t>
            </a:r>
            <a:endParaRPr lang="en-US" sz="1600" dirty="0">
              <a:solidFill>
                <a:srgbClr val="FFFFFF"/>
              </a:solidFill>
              <a:effectLst/>
            </a:endParaRPr>
          </a:p>
        </p:txBody>
      </p:sp>
      <p:sp>
        <p:nvSpPr>
          <p:cNvPr id="10253" name="Text Box 1059"/>
          <p:cNvSpPr txBox="1">
            <a:spLocks noChangeAspect="1" noChangeArrowheads="1"/>
          </p:cNvSpPr>
          <p:nvPr/>
        </p:nvSpPr>
        <p:spPr bwMode="auto">
          <a:xfrm>
            <a:off x="3055938" y="5221872"/>
            <a:ext cx="2844800" cy="33855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ru-RU" sz="1600" dirty="0">
                <a:solidFill>
                  <a:srgbClr val="FFFFFF"/>
                </a:solidFill>
                <a:effectLst/>
              </a:rPr>
              <a:t>Глубина Возвратной </a:t>
            </a:r>
            <a:r>
              <a:rPr lang="ru-RU" sz="1600" dirty="0" smtClean="0">
                <a:solidFill>
                  <a:srgbClr val="FFFFFF"/>
                </a:solidFill>
                <a:effectLst/>
              </a:rPr>
              <a:t>зоны</a:t>
            </a:r>
            <a:endParaRPr lang="en-US" sz="2000" dirty="0">
              <a:solidFill>
                <a:srgbClr val="FFFFFF"/>
              </a:solidFill>
              <a:effectLst/>
            </a:endParaRPr>
          </a:p>
        </p:txBody>
      </p:sp>
      <p:sp>
        <p:nvSpPr>
          <p:cNvPr id="3668004" name="Line 1060"/>
          <p:cNvSpPr>
            <a:spLocks noChangeShapeType="1"/>
          </p:cNvSpPr>
          <p:nvPr/>
        </p:nvSpPr>
        <p:spPr bwMode="auto">
          <a:xfrm flipH="1">
            <a:off x="2722563" y="5253038"/>
            <a:ext cx="323850" cy="0"/>
          </a:xfrm>
          <a:prstGeom prst="line">
            <a:avLst/>
          </a:prstGeom>
          <a:noFill/>
          <a:ln w="9525">
            <a:solidFill>
              <a:srgbClr val="FF0066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cxnSp>
        <p:nvCxnSpPr>
          <p:cNvPr id="19" name="Straight Connector 18"/>
          <p:cNvCxnSpPr/>
          <p:nvPr/>
        </p:nvCxnSpPr>
        <p:spPr>
          <a:xfrm>
            <a:off x="1689100" y="5613400"/>
            <a:ext cx="9906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2692400" y="4838700"/>
            <a:ext cx="0" cy="7620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6718300" y="5562600"/>
            <a:ext cx="20574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Arc 21"/>
          <p:cNvSpPr/>
          <p:nvPr/>
        </p:nvSpPr>
        <p:spPr>
          <a:xfrm rot="3242197">
            <a:off x="7760073" y="5461579"/>
            <a:ext cx="538156" cy="683303"/>
          </a:xfrm>
          <a:prstGeom prst="arc">
            <a:avLst>
              <a:gd name="adj1" fmla="val 15816101"/>
              <a:gd name="adj2" fmla="val 377881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228600" y="1430842"/>
            <a:ext cx="8542852" cy="1920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10000"/>
              </a:lnSpc>
            </a:pPr>
            <a:r>
              <a:rPr lang="ru-RU" sz="1800" dirty="0" smtClean="0">
                <a:effectLst/>
                <a:ea typeface="ＭＳ Ｐゴシック" pitchFamily="34" charset="-128"/>
              </a:rPr>
              <a:t>Базовая кривизна (Терапевтическая зона) измеряется в мм. </a:t>
            </a:r>
            <a:r>
              <a:rPr lang="ru-RU" sz="1800" dirty="0">
                <a:effectLst/>
                <a:ea typeface="ＭＳ Ｐゴシック" pitchFamily="34" charset="-128"/>
              </a:rPr>
              <a:t>р</a:t>
            </a:r>
            <a:r>
              <a:rPr lang="ru-RU" sz="1800" dirty="0" smtClean="0">
                <a:effectLst/>
                <a:ea typeface="ＭＳ Ｐゴシック" pitchFamily="34" charset="-128"/>
              </a:rPr>
              <a:t>адиуса кривизны. </a:t>
            </a:r>
            <a:r>
              <a:rPr lang="en-US" sz="1800" dirty="0" smtClean="0">
                <a:effectLst/>
                <a:ea typeface="ＭＳ Ｐゴシック" pitchFamily="34" charset="-128"/>
              </a:rPr>
              <a:t>(Base Curve = BC)</a:t>
            </a:r>
            <a:endParaRPr lang="ru-RU" sz="1800" dirty="0" smtClean="0">
              <a:effectLst/>
              <a:ea typeface="ＭＳ Ｐゴシック" pitchFamily="34" charset="-128"/>
            </a:endParaRPr>
          </a:p>
          <a:p>
            <a:pPr algn="just" eaLnBrk="1" hangingPunct="1">
              <a:lnSpc>
                <a:spcPct val="110000"/>
              </a:lnSpc>
            </a:pPr>
            <a:r>
              <a:rPr lang="ru-RU" sz="1800" dirty="0" smtClean="0">
                <a:effectLst/>
                <a:ea typeface="ＭＳ Ｐゴシック" pitchFamily="34" charset="-128"/>
              </a:rPr>
              <a:t>Глубина Возвратной зоны измеряется в микронах.</a:t>
            </a:r>
            <a:endParaRPr lang="en-US" sz="1800" dirty="0" smtClean="0">
              <a:effectLst/>
              <a:ea typeface="ＭＳ Ｐゴシック" pitchFamily="34" charset="-128"/>
            </a:endParaRPr>
          </a:p>
          <a:p>
            <a:pPr algn="just" eaLnBrk="1" hangingPunct="1">
              <a:lnSpc>
                <a:spcPct val="110000"/>
              </a:lnSpc>
            </a:pPr>
            <a:r>
              <a:rPr lang="en-US" sz="1800" dirty="0" smtClean="0">
                <a:effectLst/>
                <a:ea typeface="ＭＳ Ｐゴシック" pitchFamily="34" charset="-128"/>
              </a:rPr>
              <a:t>(Return </a:t>
            </a:r>
            <a:r>
              <a:rPr lang="en-US" sz="1800" dirty="0">
                <a:effectLst/>
                <a:ea typeface="ＭＳ Ｐゴシック" pitchFamily="34" charset="-128"/>
              </a:rPr>
              <a:t>Zone Depth </a:t>
            </a:r>
            <a:r>
              <a:rPr lang="en-US" sz="1800" dirty="0" smtClean="0">
                <a:effectLst/>
                <a:ea typeface="ＭＳ Ｐゴシック" pitchFamily="34" charset="-128"/>
              </a:rPr>
              <a:t>= RZD</a:t>
            </a:r>
            <a:r>
              <a:rPr lang="en-US" sz="1800" dirty="0">
                <a:effectLst/>
                <a:ea typeface="ＭＳ Ｐゴシック" pitchFamily="34" charset="-128"/>
              </a:rPr>
              <a:t>)</a:t>
            </a:r>
            <a:endParaRPr lang="en-US" sz="1800" dirty="0" smtClean="0">
              <a:effectLst/>
              <a:ea typeface="ＭＳ Ｐゴシック" pitchFamily="34" charset="-128"/>
            </a:endParaRPr>
          </a:p>
          <a:p>
            <a:pPr algn="just" eaLnBrk="1" hangingPunct="1">
              <a:lnSpc>
                <a:spcPct val="110000"/>
              </a:lnSpc>
            </a:pPr>
            <a:r>
              <a:rPr lang="ru-RU" sz="1800" dirty="0" smtClean="0">
                <a:effectLst/>
                <a:ea typeface="ＭＳ Ｐゴシック" pitchFamily="34" charset="-128"/>
              </a:rPr>
              <a:t>Угол наклона опорной зоны измеряется в отрицательных угловых градусах.</a:t>
            </a:r>
            <a:endParaRPr lang="en-US" sz="1800" dirty="0" smtClean="0">
              <a:effectLst/>
              <a:ea typeface="ＭＳ Ｐゴシック" pitchFamily="34" charset="-128"/>
            </a:endParaRPr>
          </a:p>
          <a:p>
            <a:pPr algn="just" eaLnBrk="1" hangingPunct="1">
              <a:lnSpc>
                <a:spcPct val="110000"/>
              </a:lnSpc>
            </a:pPr>
            <a:r>
              <a:rPr lang="en-US" sz="1800" dirty="0">
                <a:effectLst/>
                <a:ea typeface="ＭＳ Ｐゴシック" pitchFamily="34" charset="-128"/>
              </a:rPr>
              <a:t> (Landing Zone </a:t>
            </a:r>
            <a:r>
              <a:rPr lang="en-US" sz="1800" dirty="0" smtClean="0">
                <a:effectLst/>
                <a:ea typeface="ＭＳ Ｐゴシック" pitchFamily="34" charset="-128"/>
              </a:rPr>
              <a:t>Angle = LZA)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557213" y="838200"/>
            <a:ext cx="7772400" cy="952500"/>
          </a:xfrm>
        </p:spPr>
        <p:txBody>
          <a:bodyPr/>
          <a:lstStyle/>
          <a:p>
            <a:pPr eaLnBrk="1" hangingPunct="1"/>
            <a:r>
              <a:rPr lang="ru-RU" sz="3200" dirty="0" smtClean="0"/>
              <a:t>Каждая Линза Имеет Лазерную Маркировку Параметров</a:t>
            </a:r>
            <a:endParaRPr lang="en-US" sz="3200" dirty="0" smtClean="0"/>
          </a:p>
        </p:txBody>
      </p:sp>
      <p:pic>
        <p:nvPicPr>
          <p:cNvPr id="22531" name="Picture 4" descr="CRT NEW LASER MAR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38250" y="2293938"/>
            <a:ext cx="7010400" cy="389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6629400" y="5842000"/>
            <a:ext cx="12266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>
                <a:solidFill>
                  <a:srgbClr val="FFFFFF"/>
                </a:solidFill>
              </a:rPr>
              <a:t>Everted</a:t>
            </a:r>
            <a:r>
              <a:rPr lang="en-US" sz="1200" dirty="0" smtClean="0">
                <a:solidFill>
                  <a:srgbClr val="FFFFFF"/>
                </a:solidFill>
              </a:rPr>
              <a:t>  Image</a:t>
            </a:r>
            <a:endParaRPr lang="en-US" sz="12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074"/>
          <p:cNvSpPr>
            <a:spLocks noGrp="1" noChangeArrowheads="1"/>
          </p:cNvSpPr>
          <p:nvPr>
            <p:ph type="title"/>
          </p:nvPr>
        </p:nvSpPr>
        <p:spPr>
          <a:xfrm>
            <a:off x="709613" y="177800"/>
            <a:ext cx="7772400" cy="1143000"/>
          </a:xfrm>
        </p:spPr>
        <p:txBody>
          <a:bodyPr/>
          <a:lstStyle/>
          <a:p>
            <a:pPr eaLnBrk="1" hangingPunct="1"/>
            <a:r>
              <a:rPr lang="ru-RU" sz="2800" dirty="0" smtClean="0"/>
              <a:t>Выбор Базовой Кривизны</a:t>
            </a:r>
            <a:endParaRPr lang="en-US" sz="2800" dirty="0" smtClean="0"/>
          </a:p>
        </p:txBody>
      </p:sp>
      <p:pic>
        <p:nvPicPr>
          <p:cNvPr id="11267" name="Picture 3076" descr="CRTLensGraphic2"/>
          <p:cNvPicPr>
            <a:picLocks noChangeAspect="1" noChangeArrowheads="1"/>
          </p:cNvPicPr>
          <p:nvPr/>
        </p:nvPicPr>
        <p:blipFill>
          <a:blip r:embed="rId3" cstate="print"/>
          <a:srcRect l="33321" t="22662" r="30815" b="34319"/>
          <a:stretch>
            <a:fillRect/>
          </a:stretch>
        </p:blipFill>
        <p:spPr bwMode="auto">
          <a:xfrm>
            <a:off x="527050" y="1419225"/>
            <a:ext cx="4068763" cy="244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Text Box 3077"/>
          <p:cNvSpPr txBox="1">
            <a:spLocks noChangeAspect="1" noChangeArrowheads="1"/>
          </p:cNvSpPr>
          <p:nvPr/>
        </p:nvSpPr>
        <p:spPr bwMode="auto">
          <a:xfrm>
            <a:off x="1159282" y="2094689"/>
            <a:ext cx="2450286" cy="584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ru-RU" sz="1600" dirty="0" smtClean="0">
                <a:solidFill>
                  <a:srgbClr val="FFFFFF"/>
                </a:solidFill>
                <a:effectLst/>
              </a:rPr>
              <a:t>Базовая </a:t>
            </a:r>
            <a:r>
              <a:rPr lang="ru-RU" sz="1600" dirty="0">
                <a:solidFill>
                  <a:srgbClr val="FFFFFF"/>
                </a:solidFill>
                <a:effectLst/>
              </a:rPr>
              <a:t>кривизна </a:t>
            </a:r>
            <a:endParaRPr lang="ru-RU" sz="1600" dirty="0" smtClean="0">
              <a:solidFill>
                <a:srgbClr val="FFFFFF"/>
              </a:solidFill>
              <a:effectLst/>
            </a:endParaRPr>
          </a:p>
          <a:p>
            <a:pPr algn="ctr"/>
            <a:r>
              <a:rPr lang="ru-RU" sz="1600" dirty="0" smtClean="0">
                <a:solidFill>
                  <a:srgbClr val="FFFFFF"/>
                </a:solidFill>
                <a:effectLst/>
              </a:rPr>
              <a:t>(</a:t>
            </a:r>
            <a:r>
              <a:rPr lang="ru-RU" sz="1600" dirty="0">
                <a:solidFill>
                  <a:srgbClr val="FFFFFF"/>
                </a:solidFill>
                <a:effectLst/>
              </a:rPr>
              <a:t>Терапевтическая зона</a:t>
            </a:r>
            <a:r>
              <a:rPr lang="ru-RU" sz="1600" dirty="0" smtClean="0">
                <a:solidFill>
                  <a:srgbClr val="FFFFFF"/>
                </a:solidFill>
                <a:effectLst/>
              </a:rPr>
              <a:t>)</a:t>
            </a:r>
            <a:endParaRPr lang="en-US" sz="1600" dirty="0">
              <a:solidFill>
                <a:srgbClr val="FFFFFF"/>
              </a:solidFill>
              <a:effectLst/>
            </a:endParaRPr>
          </a:p>
        </p:txBody>
      </p:sp>
      <p:sp>
        <p:nvSpPr>
          <p:cNvPr id="3785745" name="Text Box 3089"/>
          <p:cNvSpPr txBox="1">
            <a:spLocks noChangeArrowheads="1"/>
          </p:cNvSpPr>
          <p:nvPr/>
        </p:nvSpPr>
        <p:spPr bwMode="auto">
          <a:xfrm>
            <a:off x="176213" y="4103682"/>
            <a:ext cx="5969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Базовая кривизна </a:t>
            </a:r>
            <a:endParaRPr lang="ru-RU" sz="2000" dirty="0" smtClean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(или Терапевтическая </a:t>
            </a: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зона) </a:t>
            </a:r>
            <a:endParaRPr lang="ru-RU" sz="2000" dirty="0" smtClean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defRPr/>
            </a:pPr>
            <a:r>
              <a:rPr lang="ru-RU" sz="2000" i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Исключительно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расчетная величина.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Рассчитывается по номограмме</a:t>
            </a:r>
          </a:p>
          <a:p>
            <a:pPr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sz="2000" dirty="0" smtClean="0">
                <a:solidFill>
                  <a:srgbClr val="0099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Initial </a:t>
            </a:r>
            <a:r>
              <a:rPr lang="en-US" sz="2000" dirty="0">
                <a:solidFill>
                  <a:srgbClr val="0099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lens </a:t>
            </a:r>
            <a:r>
              <a:rPr lang="en-US" sz="2000" dirty="0" smtClean="0">
                <a:solidFill>
                  <a:srgbClr val="0099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Selector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endParaRPr lang="en-US" sz="2000" dirty="0">
              <a:solidFill>
                <a:srgbClr val="0099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Определяет «активность» линзы.</a:t>
            </a:r>
            <a:endParaRPr lang="en-US" sz="2000" dirty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Базовая кривизна НИКОГДА не меняется для посадки линзы.</a:t>
            </a:r>
            <a:endParaRPr lang="en-US" sz="2400" dirty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11271" name="Picture 3090" descr="Slide Rule 3"/>
          <p:cNvPicPr>
            <a:picLocks noChangeAspect="1" noChangeArrowheads="1"/>
          </p:cNvPicPr>
          <p:nvPr/>
        </p:nvPicPr>
        <p:blipFill>
          <a:blip r:embed="rId4" cstate="print">
            <a:lum bright="-6000" contrast="12000"/>
          </a:blip>
          <a:srcRect b="48866"/>
          <a:stretch>
            <a:fillRect/>
          </a:stretch>
        </p:blipFill>
        <p:spPr bwMode="auto">
          <a:xfrm>
            <a:off x="5794375" y="4440238"/>
            <a:ext cx="3003550" cy="11096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785748" name="Line 3092"/>
          <p:cNvSpPr>
            <a:spLocks noChangeShapeType="1"/>
          </p:cNvSpPr>
          <p:nvPr/>
        </p:nvSpPr>
        <p:spPr bwMode="auto">
          <a:xfrm flipV="1">
            <a:off x="2700867" y="5232400"/>
            <a:ext cx="2988733" cy="254000"/>
          </a:xfrm>
          <a:prstGeom prst="line">
            <a:avLst/>
          </a:prstGeom>
          <a:noFill/>
          <a:ln w="9525">
            <a:solidFill>
              <a:srgbClr val="FF0000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pPr>
              <a:defRPr/>
            </a:pPr>
            <a:endParaRPr lang="en-US" dirty="0"/>
          </a:p>
        </p:txBody>
      </p:sp>
      <p:pic>
        <p:nvPicPr>
          <p:cNvPr id="11273" name="Picture 3093" descr="BeautyShot#2"/>
          <p:cNvPicPr>
            <a:picLocks noChangeAspect="1" noChangeArrowheads="1"/>
          </p:cNvPicPr>
          <p:nvPr/>
        </p:nvPicPr>
        <p:blipFill>
          <a:blip r:embed="rId5" cstate="print">
            <a:lum bright="12000"/>
          </a:blip>
          <a:srcRect l="21136" t="12682" r="22456" b="15147"/>
          <a:stretch>
            <a:fillRect/>
          </a:stretch>
        </p:blipFill>
        <p:spPr bwMode="auto">
          <a:xfrm>
            <a:off x="5319713" y="1381125"/>
            <a:ext cx="2965450" cy="284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5750" name="Oval 3094"/>
          <p:cNvSpPr>
            <a:spLocks noChangeArrowheads="1"/>
          </p:cNvSpPr>
          <p:nvPr/>
        </p:nvSpPr>
        <p:spPr bwMode="auto">
          <a:xfrm>
            <a:off x="6007100" y="2044700"/>
            <a:ext cx="1587500" cy="1524000"/>
          </a:xfrm>
          <a:prstGeom prst="ellipse">
            <a:avLst/>
          </a:prstGeom>
          <a:solidFill>
            <a:srgbClr val="DDDDDD">
              <a:alpha val="5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5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785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575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dirty="0"/>
              <a:t>Конструкция </a:t>
            </a:r>
            <a:r>
              <a:rPr lang="ru-RU" sz="2800" dirty="0" smtClean="0"/>
              <a:t>Линзы </a:t>
            </a:r>
            <a:r>
              <a:rPr lang="en-US" sz="2800" dirty="0" smtClean="0">
                <a:solidFill>
                  <a:srgbClr val="000099"/>
                </a:solidFill>
              </a:rPr>
              <a:t>Paragon CRT</a:t>
            </a:r>
            <a:endParaRPr lang="en-US" sz="2800" dirty="0" smtClean="0"/>
          </a:p>
        </p:txBody>
      </p:sp>
      <p:sp>
        <p:nvSpPr>
          <p:cNvPr id="12292" name="Text Box 4"/>
          <p:cNvSpPr txBox="1">
            <a:spLocks noChangeAspect="1" noChangeArrowheads="1"/>
          </p:cNvSpPr>
          <p:nvPr/>
        </p:nvSpPr>
        <p:spPr bwMode="auto">
          <a:xfrm>
            <a:off x="3795713" y="3019425"/>
            <a:ext cx="124460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sz="1600" dirty="0">
                <a:solidFill>
                  <a:srgbClr val="FFFFFF"/>
                </a:solidFill>
                <a:effectLst/>
              </a:rPr>
              <a:t>Base Curve</a:t>
            </a:r>
          </a:p>
        </p:txBody>
      </p:sp>
      <p:sp>
        <p:nvSpPr>
          <p:cNvPr id="12293" name="Text Box 5"/>
          <p:cNvSpPr txBox="1">
            <a:spLocks noChangeAspect="1" noChangeArrowheads="1"/>
          </p:cNvSpPr>
          <p:nvPr/>
        </p:nvSpPr>
        <p:spPr bwMode="auto">
          <a:xfrm>
            <a:off x="4530725" y="3470247"/>
            <a:ext cx="284480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 eaLnBrk="0" hangingPunct="0"/>
            <a:r>
              <a:rPr lang="en-US" sz="1600" dirty="0">
                <a:solidFill>
                  <a:srgbClr val="FFFFFF"/>
                </a:solidFill>
                <a:effectLst/>
              </a:rPr>
              <a:t>Landing Zone</a:t>
            </a:r>
            <a:endParaRPr lang="en-US" sz="2400" dirty="0">
              <a:solidFill>
                <a:srgbClr val="FFFFFF"/>
              </a:solidFill>
              <a:effectLst/>
            </a:endParaRPr>
          </a:p>
        </p:txBody>
      </p:sp>
      <p:sp>
        <p:nvSpPr>
          <p:cNvPr id="12294" name="Text Box 6" descr="40%"/>
          <p:cNvSpPr txBox="1">
            <a:spLocks noChangeArrowheads="1"/>
          </p:cNvSpPr>
          <p:nvPr/>
        </p:nvSpPr>
        <p:spPr bwMode="auto">
          <a:xfrm>
            <a:off x="4246563" y="4373563"/>
            <a:ext cx="623887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dirty="0">
                <a:solidFill>
                  <a:srgbClr val="FFFFFF"/>
                </a:solidFill>
                <a:effectLst/>
              </a:rPr>
              <a:t>OAD</a:t>
            </a:r>
          </a:p>
        </p:txBody>
      </p:sp>
      <p:sp>
        <p:nvSpPr>
          <p:cNvPr id="12295" name="Text Box 7"/>
          <p:cNvSpPr txBox="1">
            <a:spLocks noChangeAspect="1" noChangeArrowheads="1"/>
          </p:cNvSpPr>
          <p:nvPr/>
        </p:nvSpPr>
        <p:spPr bwMode="auto">
          <a:xfrm>
            <a:off x="3829050" y="3324225"/>
            <a:ext cx="1177925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sz="1600" dirty="0">
                <a:solidFill>
                  <a:srgbClr val="FFFFFF"/>
                </a:solidFill>
                <a:effectLst/>
              </a:rPr>
              <a:t>Optic Zone</a:t>
            </a:r>
          </a:p>
        </p:txBody>
      </p:sp>
      <p:sp>
        <p:nvSpPr>
          <p:cNvPr id="12296" name="Text Box 8"/>
          <p:cNvSpPr txBox="1">
            <a:spLocks noChangeAspect="1" noChangeArrowheads="1"/>
          </p:cNvSpPr>
          <p:nvPr/>
        </p:nvSpPr>
        <p:spPr bwMode="auto">
          <a:xfrm>
            <a:off x="2459038" y="3609975"/>
            <a:ext cx="2844800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en-US" sz="1600" dirty="0">
                <a:solidFill>
                  <a:srgbClr val="FFFFFF"/>
                </a:solidFill>
                <a:effectLst/>
              </a:rPr>
              <a:t>Return Zone</a:t>
            </a:r>
          </a:p>
          <a:p>
            <a:endParaRPr lang="en-US" sz="2000" dirty="0">
              <a:solidFill>
                <a:srgbClr val="FFFFFF"/>
              </a:solidFill>
              <a:effectLst/>
            </a:endParaRPr>
          </a:p>
        </p:txBody>
      </p:sp>
      <p:pic>
        <p:nvPicPr>
          <p:cNvPr id="12297" name="Picture 9" descr="RZDBLACK"/>
          <p:cNvPicPr>
            <a:picLocks noChangeAspect="1" noChangeArrowheads="1"/>
          </p:cNvPicPr>
          <p:nvPr/>
        </p:nvPicPr>
        <p:blipFill>
          <a:blip r:embed="rId3" cstate="print"/>
          <a:srcRect l="50000"/>
          <a:stretch>
            <a:fillRect/>
          </a:stretch>
        </p:blipFill>
        <p:spPr bwMode="auto">
          <a:xfrm>
            <a:off x="4570413" y="1614460"/>
            <a:ext cx="4205287" cy="319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26026" name="Rectangle 10"/>
          <p:cNvSpPr>
            <a:spLocks noChangeArrowheads="1"/>
          </p:cNvSpPr>
          <p:nvPr/>
        </p:nvSpPr>
        <p:spPr bwMode="auto">
          <a:xfrm>
            <a:off x="6159500" y="2260572"/>
            <a:ext cx="2057400" cy="200660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2299" name="Text Box 11"/>
          <p:cNvSpPr txBox="1">
            <a:spLocks noChangeArrowheads="1"/>
          </p:cNvSpPr>
          <p:nvPr/>
        </p:nvSpPr>
        <p:spPr bwMode="auto">
          <a:xfrm>
            <a:off x="7058025" y="2316135"/>
            <a:ext cx="1123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3366FF"/>
                </a:solidFill>
                <a:effectLst/>
              </a:rPr>
              <a:t>RZD</a:t>
            </a:r>
          </a:p>
        </p:txBody>
      </p:sp>
      <p:sp>
        <p:nvSpPr>
          <p:cNvPr id="3926028" name="Text Box 12"/>
          <p:cNvSpPr txBox="1">
            <a:spLocks noChangeArrowheads="1"/>
          </p:cNvSpPr>
          <p:nvPr/>
        </p:nvSpPr>
        <p:spPr bwMode="auto">
          <a:xfrm>
            <a:off x="872068" y="5410719"/>
            <a:ext cx="704002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Глубина Возвратной Зоны</a:t>
            </a:r>
            <a:endParaRPr lang="en-US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defRPr/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Return Zone Depth = </a:t>
            </a:r>
            <a:r>
              <a:rPr lang="en-US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RZD</a:t>
            </a:r>
          </a:p>
        </p:txBody>
      </p:sp>
      <p:pic>
        <p:nvPicPr>
          <p:cNvPr id="12301" name="Picture 13" descr="BeautyShot#2"/>
          <p:cNvPicPr>
            <a:picLocks noChangeAspect="1" noChangeArrowheads="1"/>
          </p:cNvPicPr>
          <p:nvPr/>
        </p:nvPicPr>
        <p:blipFill>
          <a:blip r:embed="rId4" cstate="print">
            <a:lum bright="12000"/>
          </a:blip>
          <a:srcRect l="21136" t="12682" r="22456" b="15147"/>
          <a:stretch>
            <a:fillRect/>
          </a:stretch>
        </p:blipFill>
        <p:spPr bwMode="auto">
          <a:xfrm>
            <a:off x="644525" y="1565777"/>
            <a:ext cx="3486150" cy="334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26030" name="AutoShape 14"/>
          <p:cNvSpPr>
            <a:spLocks noChangeArrowheads="1"/>
          </p:cNvSpPr>
          <p:nvPr/>
        </p:nvSpPr>
        <p:spPr bwMode="auto">
          <a:xfrm>
            <a:off x="1181100" y="2108173"/>
            <a:ext cx="2413000" cy="2311400"/>
          </a:xfrm>
          <a:custGeom>
            <a:avLst/>
            <a:gdLst>
              <a:gd name="G0" fmla="+- 1989 0 0"/>
              <a:gd name="G1" fmla="+- 21600 0 1989"/>
              <a:gd name="G2" fmla="+- 21600 0 1989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89" y="10800"/>
                </a:moveTo>
                <a:cubicBezTo>
                  <a:pt x="1989" y="15666"/>
                  <a:pt x="5934" y="19611"/>
                  <a:pt x="10800" y="19611"/>
                </a:cubicBezTo>
                <a:cubicBezTo>
                  <a:pt x="15666" y="19611"/>
                  <a:pt x="19611" y="15666"/>
                  <a:pt x="19611" y="10800"/>
                </a:cubicBezTo>
                <a:cubicBezTo>
                  <a:pt x="19611" y="5934"/>
                  <a:pt x="15666" y="1989"/>
                  <a:pt x="10800" y="1989"/>
                </a:cubicBezTo>
                <a:cubicBezTo>
                  <a:pt x="5934" y="1989"/>
                  <a:pt x="1989" y="5934"/>
                  <a:pt x="1989" y="10800"/>
                </a:cubicBezTo>
                <a:close/>
              </a:path>
            </a:pathLst>
          </a:custGeom>
          <a:solidFill>
            <a:srgbClr val="3366CC">
              <a:alpha val="5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6553200" y="2946372"/>
            <a:ext cx="914400" cy="457200"/>
            <a:chOff x="4128" y="2304"/>
            <a:chExt cx="576" cy="288"/>
          </a:xfrm>
        </p:grpSpPr>
        <p:sp>
          <p:nvSpPr>
            <p:cNvPr id="3926032" name="Line 16"/>
            <p:cNvSpPr>
              <a:spLocks noChangeShapeType="1"/>
            </p:cNvSpPr>
            <p:nvPr/>
          </p:nvSpPr>
          <p:spPr bwMode="auto">
            <a:xfrm>
              <a:off x="4128" y="2304"/>
              <a:ext cx="57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3926033" name="Line 17"/>
            <p:cNvSpPr>
              <a:spLocks noChangeShapeType="1"/>
            </p:cNvSpPr>
            <p:nvPr/>
          </p:nvSpPr>
          <p:spPr bwMode="auto">
            <a:xfrm>
              <a:off x="4128" y="2592"/>
              <a:ext cx="57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 dirty="0"/>
            </a:p>
          </p:txBody>
        </p:sp>
        <p:sp>
          <p:nvSpPr>
            <p:cNvPr id="3926034" name="Line 18"/>
            <p:cNvSpPr>
              <a:spLocks noChangeShapeType="1"/>
            </p:cNvSpPr>
            <p:nvPr/>
          </p:nvSpPr>
          <p:spPr bwMode="auto">
            <a:xfrm>
              <a:off x="4512" y="2328"/>
              <a:ext cx="0" cy="24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arrow" w="med" len="med"/>
              <a:tailEnd type="arrow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1" name="Picture 1033" descr="woman sleeping"/>
          <p:cNvPicPr>
            <a:picLocks noChangeAspect="1" noChangeArrowheads="1"/>
          </p:cNvPicPr>
          <p:nvPr/>
        </p:nvPicPr>
        <p:blipFill>
          <a:blip r:embed="rId5" cstate="print">
            <a:lum bright="50000" contrast="-70000"/>
          </a:blip>
          <a:srcRect t="17392"/>
          <a:stretch>
            <a:fillRect/>
          </a:stretch>
        </p:blipFill>
        <p:spPr bwMode="auto">
          <a:xfrm>
            <a:off x="108636" y="772812"/>
            <a:ext cx="2427288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04172" name="RZD2Ed4.avi">
            <a:hlinkClick r:id="" action="ppaction://media"/>
          </p:cNvPr>
          <p:cNvPicPr>
            <a:picLocks noChangeAspect="1" noChangeArrowheads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4356100" y="1779117"/>
            <a:ext cx="4229100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04162" name="Rectangle 1026"/>
          <p:cNvSpPr>
            <a:spLocks noChangeArrowheads="1"/>
          </p:cNvSpPr>
          <p:nvPr/>
        </p:nvSpPr>
        <p:spPr bwMode="auto">
          <a:xfrm rot="5385275">
            <a:off x="1055687" y="-503237"/>
            <a:ext cx="1514475" cy="54864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804165" name="Rectangle 1029"/>
          <p:cNvSpPr>
            <a:spLocks noChangeArrowheads="1"/>
          </p:cNvSpPr>
          <p:nvPr/>
        </p:nvSpPr>
        <p:spPr bwMode="auto">
          <a:xfrm>
            <a:off x="304800" y="2146300"/>
            <a:ext cx="3467100" cy="339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04166" name="Rectangle 1030"/>
          <p:cNvSpPr>
            <a:spLocks noChangeArrowheads="1"/>
          </p:cNvSpPr>
          <p:nvPr/>
        </p:nvSpPr>
        <p:spPr bwMode="auto">
          <a:xfrm>
            <a:off x="2222500" y="2241251"/>
            <a:ext cx="1625600" cy="24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ru-RU" sz="1800" dirty="0">
                <a:solidFill>
                  <a:srgbClr val="96969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Г</a:t>
            </a:r>
            <a:r>
              <a:rPr lang="ru-RU" sz="1800" dirty="0" smtClean="0">
                <a:solidFill>
                  <a:srgbClr val="96969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лубже</a:t>
            </a:r>
            <a:endParaRPr lang="en-US" sz="1800" dirty="0">
              <a:solidFill>
                <a:srgbClr val="969696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defRPr/>
            </a:pPr>
            <a:endParaRPr lang="en-US" sz="1800" dirty="0">
              <a:solidFill>
                <a:srgbClr val="969696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defRPr/>
            </a:pPr>
            <a:endParaRPr lang="en-US" sz="1800" dirty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defRPr/>
            </a:pPr>
            <a:endParaRPr lang="en-US" sz="1800" dirty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defRPr/>
            </a:pPr>
            <a:endParaRPr lang="en-US" sz="1800" dirty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defRPr/>
            </a:pPr>
            <a:endParaRPr lang="en-US" sz="1800" dirty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defRPr/>
            </a:pPr>
            <a:endParaRPr lang="en-US" sz="1800" dirty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defRPr/>
            </a:pPr>
            <a:endParaRPr lang="en-US" sz="1800" dirty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defRPr/>
            </a:pPr>
            <a:r>
              <a:rPr lang="ru-RU" sz="1800" dirty="0" smtClean="0">
                <a:solidFill>
                  <a:srgbClr val="96969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Площе </a:t>
            </a:r>
            <a:endParaRPr lang="en-US" sz="1800" dirty="0">
              <a:solidFill>
                <a:srgbClr val="969696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04167" name="Line 1031"/>
          <p:cNvSpPr>
            <a:spLocks noChangeShapeType="1"/>
          </p:cNvSpPr>
          <p:nvPr/>
        </p:nvSpPr>
        <p:spPr bwMode="auto">
          <a:xfrm>
            <a:off x="2336800" y="2660351"/>
            <a:ext cx="0" cy="1574800"/>
          </a:xfrm>
          <a:prstGeom prst="line">
            <a:avLst/>
          </a:prstGeom>
          <a:noFill/>
          <a:ln w="25400">
            <a:solidFill>
              <a:schemeClr val="tx1"/>
            </a:solidFill>
            <a:miter lim="800000"/>
            <a:headEnd type="triangle" w="med" len="med"/>
            <a:tailEnd type="triangle" w="med" len="med"/>
          </a:ln>
          <a:effectLst/>
        </p:spPr>
        <p:txBody>
          <a:bodyPr wrap="none"/>
          <a:lstStyle/>
          <a:p>
            <a:pPr>
              <a:defRPr/>
            </a:pPr>
            <a:endParaRPr lang="en-US" dirty="0"/>
          </a:p>
        </p:txBody>
      </p:sp>
      <p:sp>
        <p:nvSpPr>
          <p:cNvPr id="13322" name="Rectangle 1034"/>
          <p:cNvSpPr>
            <a:spLocks noGrp="1" noChangeArrowheads="1"/>
          </p:cNvSpPr>
          <p:nvPr>
            <p:ph type="title"/>
          </p:nvPr>
        </p:nvSpPr>
        <p:spPr>
          <a:xfrm>
            <a:off x="1158844" y="143305"/>
            <a:ext cx="7972456" cy="1739900"/>
          </a:xfrm>
        </p:spPr>
        <p:txBody>
          <a:bodyPr/>
          <a:lstStyle/>
          <a:p>
            <a:pPr eaLnBrk="1" hangingPunct="1"/>
            <a:r>
              <a:rPr lang="ru-RU" sz="2800" dirty="0" smtClean="0">
                <a:solidFill>
                  <a:srgbClr val="000099"/>
                </a:solidFill>
              </a:rPr>
              <a:t>Глубина Возвратной Зоны </a:t>
            </a:r>
            <a:r>
              <a:rPr lang="en-US" sz="2800" dirty="0" smtClean="0">
                <a:solidFill>
                  <a:srgbClr val="000099"/>
                </a:solidFill>
              </a:rPr>
              <a:t>(RZD) </a:t>
            </a:r>
            <a:r>
              <a:rPr lang="ru-RU" sz="2800" dirty="0" smtClean="0">
                <a:solidFill>
                  <a:srgbClr val="000099"/>
                </a:solidFill>
              </a:rPr>
              <a:t>в Микронах</a:t>
            </a:r>
            <a:br>
              <a:rPr lang="ru-RU" sz="2800" dirty="0" smtClean="0">
                <a:solidFill>
                  <a:srgbClr val="000099"/>
                </a:solidFill>
              </a:rPr>
            </a:br>
            <a:r>
              <a:rPr lang="ru-RU" sz="1800" dirty="0" smtClean="0">
                <a:solidFill>
                  <a:srgbClr val="000099"/>
                </a:solidFill>
              </a:rPr>
              <a:t> изменяется с шагом в </a:t>
            </a:r>
            <a:r>
              <a:rPr lang="en-US" sz="1800" dirty="0" smtClean="0">
                <a:solidFill>
                  <a:srgbClr val="000099"/>
                </a:solidFill>
              </a:rPr>
              <a:t>25</a:t>
            </a:r>
            <a:r>
              <a:rPr lang="ru-RU" sz="1800" dirty="0" smtClean="0">
                <a:solidFill>
                  <a:srgbClr val="000099"/>
                </a:solidFill>
              </a:rPr>
              <a:t> микрон</a:t>
            </a:r>
            <a:r>
              <a:rPr lang="en-US" sz="1800" dirty="0" smtClean="0">
                <a:solidFill>
                  <a:srgbClr val="000099"/>
                </a:solidFill>
              </a:rPr>
              <a:t> </a:t>
            </a:r>
            <a:r>
              <a:rPr lang="en-US" sz="2800" dirty="0" smtClean="0">
                <a:solidFill>
                  <a:srgbClr val="000099"/>
                </a:solidFill>
              </a:rPr>
              <a:t/>
            </a:r>
            <a:br>
              <a:rPr lang="en-US" sz="2800" dirty="0" smtClean="0">
                <a:solidFill>
                  <a:srgbClr val="000099"/>
                </a:solidFill>
              </a:rPr>
            </a:br>
            <a:endParaRPr lang="en-US" sz="2800" dirty="0" smtClean="0">
              <a:solidFill>
                <a:srgbClr val="000099"/>
              </a:solidFill>
            </a:endParaRPr>
          </a:p>
        </p:txBody>
      </p:sp>
      <p:sp>
        <p:nvSpPr>
          <p:cNvPr id="3804171" name="Line 1035"/>
          <p:cNvSpPr>
            <a:spLocks noChangeShapeType="1"/>
          </p:cNvSpPr>
          <p:nvPr/>
        </p:nvSpPr>
        <p:spPr bwMode="auto">
          <a:xfrm>
            <a:off x="7099300" y="3619500"/>
            <a:ext cx="584200" cy="584200"/>
          </a:xfrm>
          <a:prstGeom prst="line">
            <a:avLst/>
          </a:prstGeom>
          <a:noFill/>
          <a:ln w="9525">
            <a:solidFill>
              <a:srgbClr val="FF0000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pPr>
              <a:defRPr/>
            </a:pPr>
            <a:endParaRPr lang="en-US" dirty="0"/>
          </a:p>
        </p:txBody>
      </p:sp>
      <p:sp>
        <p:nvSpPr>
          <p:cNvPr id="3804173" name="Text Box 1037"/>
          <p:cNvSpPr txBox="1">
            <a:spLocks noChangeArrowheads="1"/>
          </p:cNvSpPr>
          <p:nvPr/>
        </p:nvSpPr>
        <p:spPr bwMode="auto">
          <a:xfrm>
            <a:off x="411163" y="5097894"/>
            <a:ext cx="83185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ru-RU" sz="2400" dirty="0" smtClean="0"/>
              <a:t>Возвратная зона контролирует взаимоотношение поверхностей линзы и роговицы, и является основным параметром, определяющим центрацию линзы, посредством изменения ее сагиттальной глубины</a:t>
            </a:r>
            <a:r>
              <a:rPr lang="ru-RU" sz="2400" dirty="0"/>
              <a:t>.</a:t>
            </a:r>
            <a:endParaRPr lang="en-US" sz="2400" dirty="0"/>
          </a:p>
        </p:txBody>
      </p:sp>
      <p:sp>
        <p:nvSpPr>
          <p:cNvPr id="3804168" name="Rectangle 1032"/>
          <p:cNvSpPr>
            <a:spLocks noChangeArrowheads="1"/>
          </p:cNvSpPr>
          <p:nvPr/>
        </p:nvSpPr>
        <p:spPr bwMode="auto">
          <a:xfrm>
            <a:off x="457200" y="2223145"/>
            <a:ext cx="1854200" cy="241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1800" b="1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RZD   </a:t>
            </a:r>
            <a:r>
              <a:rPr lang="en-US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600</a:t>
            </a:r>
          </a:p>
          <a:p>
            <a:pPr algn="ctr">
              <a:defRPr/>
            </a:pPr>
            <a:endParaRPr lang="en-US" sz="1800" b="1" dirty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>
              <a:defRPr/>
            </a:pPr>
            <a:r>
              <a:rPr lang="en-US" sz="1800" b="1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RZD   </a:t>
            </a:r>
            <a:r>
              <a:rPr lang="en-US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575</a:t>
            </a:r>
          </a:p>
          <a:p>
            <a:pPr algn="ctr">
              <a:defRPr/>
            </a:pPr>
            <a:endParaRPr lang="en-US" sz="1800" b="1" dirty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>
              <a:defRPr/>
            </a:pPr>
            <a:r>
              <a:rPr lang="en-US" sz="1800" b="1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RZD   </a:t>
            </a:r>
            <a:r>
              <a:rPr lang="en-US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550</a:t>
            </a:r>
          </a:p>
          <a:p>
            <a:pPr algn="ctr">
              <a:defRPr/>
            </a:pPr>
            <a:endParaRPr lang="en-US" sz="1800" b="1" dirty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>
              <a:defRPr/>
            </a:pPr>
            <a:r>
              <a:rPr lang="en-US" sz="1800" b="1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RZD   </a:t>
            </a:r>
            <a:r>
              <a:rPr lang="en-US" sz="1800" b="1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525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33" fill="hold"/>
                                        <p:tgtEl>
                                          <p:spTgt spid="38041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repeatCount="indefinite" fill="remove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80417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8041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8041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04172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Глубина Возвратной Зоны </a:t>
            </a:r>
            <a:r>
              <a:rPr lang="en-US" dirty="0" smtClean="0"/>
              <a:t>(RZD)</a:t>
            </a:r>
          </a:p>
        </p:txBody>
      </p:sp>
      <p:sp>
        <p:nvSpPr>
          <p:cNvPr id="3827716" name="Text Box 4" descr="40%"/>
          <p:cNvSpPr txBox="1">
            <a:spLocks noChangeArrowheads="1"/>
          </p:cNvSpPr>
          <p:nvPr/>
        </p:nvSpPr>
        <p:spPr bwMode="auto">
          <a:xfrm>
            <a:off x="3241628" y="1369983"/>
            <a:ext cx="4127220" cy="40011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Изменяет Сагиттальную Глубину</a:t>
            </a:r>
            <a:endParaRPr lang="en-US" sz="2000" dirty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27717" name="Rectangle 5"/>
          <p:cNvSpPr>
            <a:spLocks noChangeArrowheads="1"/>
          </p:cNvSpPr>
          <p:nvPr/>
        </p:nvSpPr>
        <p:spPr bwMode="auto">
          <a:xfrm rot="5385275">
            <a:off x="1055687" y="-503237"/>
            <a:ext cx="1514475" cy="54864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646787" y="5601340"/>
            <a:ext cx="830131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</a:pPr>
            <a:r>
              <a:rPr lang="ru-RU" sz="2000" dirty="0" smtClean="0">
                <a:solidFill>
                  <a:schemeClr val="tx1"/>
                </a:solidFill>
                <a:effectLst/>
              </a:rPr>
              <a:t>Точный Контроль Процесса Лечения (Коррекции) </a:t>
            </a:r>
          </a:p>
          <a:p>
            <a:pPr algn="ctr"/>
            <a:r>
              <a:rPr lang="ru-RU" sz="2000" dirty="0">
                <a:solidFill>
                  <a:schemeClr val="tx1"/>
                </a:solidFill>
                <a:effectLst/>
              </a:rPr>
              <a:t>о</a:t>
            </a:r>
            <a:r>
              <a:rPr lang="ru-RU" sz="2000" dirty="0" smtClean="0">
                <a:solidFill>
                  <a:schemeClr val="tx1"/>
                </a:solidFill>
                <a:effectLst/>
              </a:rPr>
              <a:t>беспечивается Технологией Подобия (пространственной близости)</a:t>
            </a:r>
          </a:p>
          <a:p>
            <a:pPr algn="ctr"/>
            <a:r>
              <a:rPr lang="en-US" sz="2000" b="1" dirty="0" smtClean="0">
                <a:solidFill>
                  <a:schemeClr val="tx1"/>
                </a:solidFill>
                <a:effectLst/>
              </a:rPr>
              <a:t>Proximity </a:t>
            </a:r>
            <a:r>
              <a:rPr lang="en-US" sz="2000" b="1" dirty="0">
                <a:solidFill>
                  <a:schemeClr val="tx1"/>
                </a:solidFill>
                <a:effectLst/>
              </a:rPr>
              <a:t>Control Technology</a:t>
            </a:r>
            <a:r>
              <a:rPr lang="en-US" sz="2000" b="1" dirty="0">
                <a:solidFill>
                  <a:schemeClr val="tx1"/>
                </a:solidFill>
                <a:effectLst/>
                <a:cs typeface="Arial" charset="0"/>
              </a:rPr>
              <a:t>™</a:t>
            </a:r>
            <a:endParaRPr lang="en-US" sz="2000" b="1" dirty="0">
              <a:solidFill>
                <a:schemeClr val="tx1"/>
              </a:solidFill>
              <a:effectLst/>
            </a:endParaRPr>
          </a:p>
        </p:txBody>
      </p:sp>
      <p:pic>
        <p:nvPicPr>
          <p:cNvPr id="3827722" name="RZD2Ed4.avi">
            <a:hlinkClick r:id="" action="ppaction://media"/>
          </p:cNvPr>
          <p:cNvPicPr>
            <a:picLocks noChangeAspect="1" noChangeArrowheads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9"/>
          <a:srcRect/>
          <a:stretch>
            <a:fillRect/>
          </a:stretch>
        </p:blipFill>
        <p:spPr bwMode="auto">
          <a:xfrm>
            <a:off x="4541838" y="2117725"/>
            <a:ext cx="4221260" cy="316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89_500_34.avi">
            <a:hlinkClick r:id="" action="ppaction://media"/>
          </p:cNvPr>
          <p:cNvPicPr>
            <a:picLocks noChangeAspect="1" noChangeArrowheads="1"/>
          </p:cNvPicPr>
          <p:nvPr>
            <a:videoFile r:link="rId4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10"/>
          <a:srcRect l="6627" r="7225"/>
          <a:stretch>
            <a:fillRect/>
          </a:stretch>
        </p:blipFill>
        <p:spPr bwMode="auto">
          <a:xfrm>
            <a:off x="431800" y="1309446"/>
            <a:ext cx="2374900" cy="2148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89_500_33.avi">
            <a:hlinkClick r:id="" action="ppaction://media"/>
          </p:cNvPr>
          <p:cNvPicPr>
            <a:picLocks noChangeAspect="1" noChangeArrowheads="1"/>
          </p:cNvPicPr>
          <p:nvPr>
            <a:videoFile r:link="rId6"/>
            <p:extLst>
              <p:ext uri="{DAA4B4D4-6D71-4841-9C94-3DE7FCFB9230}">
                <p14:media xmlns:p14="http://schemas.microsoft.com/office/powerpoint/2010/main" r:link="rId5"/>
              </p:ext>
            </p:extLst>
          </p:nvPr>
        </p:nvPicPr>
        <p:blipFill>
          <a:blip r:embed="rId11"/>
          <a:srcRect r="15828"/>
          <a:stretch>
            <a:fillRect/>
          </a:stretch>
        </p:blipFill>
        <p:spPr bwMode="auto">
          <a:xfrm>
            <a:off x="457200" y="3503983"/>
            <a:ext cx="2336800" cy="208243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2857500" y="201930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575 RZD</a:t>
            </a:r>
            <a:endParaRPr lang="en-US" sz="1800" dirty="0"/>
          </a:p>
        </p:txBody>
      </p:sp>
      <p:sp>
        <p:nvSpPr>
          <p:cNvPr id="14" name="TextBox 13"/>
          <p:cNvSpPr txBox="1"/>
          <p:nvPr/>
        </p:nvSpPr>
        <p:spPr>
          <a:xfrm>
            <a:off x="2895600" y="416560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550 RZD</a:t>
            </a:r>
            <a:endParaRPr lang="en-US" sz="1800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33" fill="hold"/>
                                        <p:tgtEl>
                                          <p:spTgt spid="38277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833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789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726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7893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3" repeatCount="indefinite" fill="remove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827722"/>
                </p:tgtEl>
              </p:cMediaNode>
            </p:vide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8277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38277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27722"/>
                  </p:tgtEl>
                </p:cond>
              </p:nextCondLst>
            </p:seq>
            <p:video>
              <p:cMediaNode>
                <p:cTn id="19" repeatCount="indefinite" fill="remove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4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>
                <p:cTn id="25" repeatCount="indefinite" fill="remove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0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739775" y="1914525"/>
            <a:ext cx="6473825" cy="3702050"/>
          </a:xfrm>
          <a:prstGeom prst="rect">
            <a:avLst/>
          </a:pr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26627" name="Picture 3" descr="LZANEW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8000"/>
          </a:blip>
          <a:srcRect l="41853" t="29369"/>
          <a:stretch>
            <a:fillRect/>
          </a:stretch>
        </p:blipFill>
        <p:spPr bwMode="auto">
          <a:xfrm>
            <a:off x="757238" y="1725613"/>
            <a:ext cx="3325812" cy="295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8" name="Rectangle 4"/>
          <p:cNvSpPr>
            <a:spLocks noGrp="1" noChangeArrowheads="1"/>
          </p:cNvSpPr>
          <p:nvPr>
            <p:ph type="title"/>
          </p:nvPr>
        </p:nvSpPr>
        <p:spPr>
          <a:xfrm>
            <a:off x="684213" y="230145"/>
            <a:ext cx="7772400" cy="1431925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Paragon CRT </a:t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«Безопасная»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Опорная Зона</a:t>
            </a:r>
            <a:endParaRPr lang="en-US" dirty="0" smtClean="0">
              <a:solidFill>
                <a:schemeClr val="tx1"/>
              </a:solidFill>
            </a:endParaRPr>
          </a:p>
        </p:txBody>
      </p:sp>
      <p:pic>
        <p:nvPicPr>
          <p:cNvPr id="26629" name="Picture 5" descr="new-2"/>
          <p:cNvPicPr>
            <a:picLocks noChangeAspect="1" noChangeArrowheads="1"/>
          </p:cNvPicPr>
          <p:nvPr/>
        </p:nvPicPr>
        <p:blipFill>
          <a:blip r:embed="rId4" cstate="print"/>
          <a:srcRect t="1042" r="3159"/>
          <a:stretch>
            <a:fillRect/>
          </a:stretch>
        </p:blipFill>
        <p:spPr bwMode="auto">
          <a:xfrm>
            <a:off x="7375525" y="1597025"/>
            <a:ext cx="1387475" cy="429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839788" y="2247900"/>
            <a:ext cx="5105400" cy="3141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6631" name="Arc 7"/>
          <p:cNvSpPr>
            <a:spLocks noChangeAspect="1"/>
          </p:cNvSpPr>
          <p:nvPr/>
        </p:nvSpPr>
        <p:spPr bwMode="auto">
          <a:xfrm rot="18023076" flipV="1">
            <a:off x="-1689894" y="4066382"/>
            <a:ext cx="5800725" cy="3843338"/>
          </a:xfrm>
          <a:custGeom>
            <a:avLst/>
            <a:gdLst>
              <a:gd name="T0" fmla="*/ 2147483647 w 21600"/>
              <a:gd name="T1" fmla="*/ 0 h 11561"/>
              <a:gd name="T2" fmla="*/ 2147483647 w 21600"/>
              <a:gd name="T3" fmla="*/ 2147483647 h 11561"/>
              <a:gd name="T4" fmla="*/ 0 w 21600"/>
              <a:gd name="T5" fmla="*/ 2147483647 h 11561"/>
              <a:gd name="T6" fmla="*/ 0 60000 65536"/>
              <a:gd name="T7" fmla="*/ 0 60000 65536"/>
              <a:gd name="T8" fmla="*/ 0 60000 65536"/>
              <a:gd name="T9" fmla="*/ 0 w 21600"/>
              <a:gd name="T10" fmla="*/ 0 h 11561"/>
              <a:gd name="T11" fmla="*/ 21600 w 21600"/>
              <a:gd name="T12" fmla="*/ 11561 h 1156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1561" fill="none" extrusionOk="0">
                <a:moveTo>
                  <a:pt x="19871" y="0"/>
                </a:moveTo>
                <a:cubicBezTo>
                  <a:pt x="21012" y="2676"/>
                  <a:pt x="21600" y="5556"/>
                  <a:pt x="21600" y="8466"/>
                </a:cubicBezTo>
                <a:cubicBezTo>
                  <a:pt x="21600" y="9501"/>
                  <a:pt x="21525" y="10536"/>
                  <a:pt x="21377" y="11561"/>
                </a:cubicBezTo>
              </a:path>
              <a:path w="21600" h="11561" stroke="0" extrusionOk="0">
                <a:moveTo>
                  <a:pt x="19871" y="0"/>
                </a:moveTo>
                <a:cubicBezTo>
                  <a:pt x="21012" y="2676"/>
                  <a:pt x="21600" y="5556"/>
                  <a:pt x="21600" y="8466"/>
                </a:cubicBezTo>
                <a:cubicBezTo>
                  <a:pt x="21600" y="9501"/>
                  <a:pt x="21525" y="10536"/>
                  <a:pt x="21377" y="11561"/>
                </a:cubicBezTo>
                <a:lnTo>
                  <a:pt x="0" y="8466"/>
                </a:lnTo>
                <a:close/>
              </a:path>
            </a:pathLst>
          </a:custGeom>
          <a:noFill/>
          <a:ln w="76200">
            <a:solidFill>
              <a:srgbClr val="0066CC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1017939" y="5909577"/>
            <a:ext cx="706847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Опорная Зона может проходить </a:t>
            </a:r>
            <a:r>
              <a:rPr lang="ru-RU" sz="2000" i="1" dirty="0" smtClean="0"/>
              <a:t>только  </a:t>
            </a:r>
            <a:r>
              <a:rPr lang="ru-RU" sz="2000" dirty="0" smtClean="0">
                <a:solidFill>
                  <a:schemeClr val="tx1"/>
                </a:solidFill>
              </a:rPr>
              <a:t>по касательной, 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по отношению к подлежащей поверхности роговицы.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26633" name="Oval 9"/>
          <p:cNvSpPr>
            <a:spLocks noChangeArrowheads="1"/>
          </p:cNvSpPr>
          <p:nvPr/>
        </p:nvSpPr>
        <p:spPr bwMode="auto">
          <a:xfrm rot="1692098">
            <a:off x="6375400" y="4991100"/>
            <a:ext cx="103188" cy="50800"/>
          </a:xfrm>
          <a:prstGeom prst="ellipse">
            <a:avLst/>
          </a:prstGeom>
          <a:solidFill>
            <a:srgbClr val="4C004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3946506" name="Picture 10" descr="lens3d"/>
          <p:cNvPicPr>
            <a:picLocks noChangeAspect="1" noChangeArrowheads="1"/>
          </p:cNvPicPr>
          <p:nvPr/>
        </p:nvPicPr>
        <p:blipFill>
          <a:blip r:embed="rId5" cstate="print"/>
          <a:srcRect l="81143" t="18690" b="40953"/>
          <a:stretch>
            <a:fillRect/>
          </a:stretch>
        </p:blipFill>
        <p:spPr bwMode="auto">
          <a:xfrm>
            <a:off x="4632325" y="1906588"/>
            <a:ext cx="2671763" cy="3719512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</p:spPr>
      </p:pic>
      <p:sp>
        <p:nvSpPr>
          <p:cNvPr id="26635" name="Line 11"/>
          <p:cNvSpPr>
            <a:spLocks noChangeShapeType="1"/>
          </p:cNvSpPr>
          <p:nvPr/>
        </p:nvSpPr>
        <p:spPr bwMode="auto">
          <a:xfrm>
            <a:off x="5427663" y="3875088"/>
            <a:ext cx="1103312" cy="506412"/>
          </a:xfrm>
          <a:prstGeom prst="line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rzd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4850" y="1735138"/>
            <a:ext cx="327501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 rot="-95999">
            <a:off x="3738563" y="4262438"/>
            <a:ext cx="4398962" cy="1889125"/>
            <a:chOff x="2259" y="2685"/>
            <a:chExt cx="2771" cy="1190"/>
          </a:xfrm>
        </p:grpSpPr>
        <p:sp>
          <p:nvSpPr>
            <p:cNvPr id="3831812" name="Line 4"/>
            <p:cNvSpPr>
              <a:spLocks noChangeShapeType="1"/>
            </p:cNvSpPr>
            <p:nvPr/>
          </p:nvSpPr>
          <p:spPr bwMode="auto">
            <a:xfrm rot="1424259">
              <a:off x="2259" y="2685"/>
              <a:ext cx="2477" cy="574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831813" name="Text Box 5"/>
            <p:cNvSpPr txBox="1">
              <a:spLocks noChangeArrowheads="1"/>
            </p:cNvSpPr>
            <p:nvPr/>
          </p:nvSpPr>
          <p:spPr bwMode="auto">
            <a:xfrm rot="1424259">
              <a:off x="4221" y="3677"/>
              <a:ext cx="809" cy="198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14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-32</a:t>
              </a:r>
              <a:r>
                <a:rPr lang="en-US" sz="14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cs typeface="Arial" charset="0"/>
                </a:rPr>
                <a:t>°</a:t>
              </a:r>
              <a:endParaRPr lang="en-US" sz="14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 rot="305614">
            <a:off x="3440113" y="4456113"/>
            <a:ext cx="4283075" cy="2054225"/>
            <a:chOff x="2255" y="2708"/>
            <a:chExt cx="2698" cy="1294"/>
          </a:xfrm>
        </p:grpSpPr>
        <p:sp>
          <p:nvSpPr>
            <p:cNvPr id="3831815" name="Line 7"/>
            <p:cNvSpPr>
              <a:spLocks noChangeShapeType="1"/>
            </p:cNvSpPr>
            <p:nvPr/>
          </p:nvSpPr>
          <p:spPr bwMode="auto">
            <a:xfrm rot="1484013">
              <a:off x="2255" y="2707"/>
              <a:ext cx="2456" cy="648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831816" name="Text Box 8"/>
            <p:cNvSpPr txBox="1">
              <a:spLocks noChangeArrowheads="1"/>
            </p:cNvSpPr>
            <p:nvPr/>
          </p:nvSpPr>
          <p:spPr bwMode="auto">
            <a:xfrm rot="1484013">
              <a:off x="4168" y="3803"/>
              <a:ext cx="784" cy="198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1400" dirty="0" smtClean="0">
                  <a:solidFill>
                    <a:srgbClr val="000066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-34</a:t>
              </a:r>
              <a:r>
                <a:rPr lang="en-US" sz="1400" dirty="0">
                  <a:solidFill>
                    <a:srgbClr val="000066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cs typeface="Arial" charset="0"/>
                </a:rPr>
                <a:t>°</a:t>
              </a:r>
              <a:endParaRPr lang="en-US" sz="1400" dirty="0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</p:grpSp>
      <p:sp>
        <p:nvSpPr>
          <p:cNvPr id="18437" name="Rectangle 9"/>
          <p:cNvSpPr>
            <a:spLocks noGrp="1" noChangeArrowheads="1"/>
          </p:cNvSpPr>
          <p:nvPr>
            <p:ph type="title"/>
          </p:nvPr>
        </p:nvSpPr>
        <p:spPr>
          <a:xfrm>
            <a:off x="609600" y="990600"/>
            <a:ext cx="7772400" cy="762000"/>
          </a:xfrm>
        </p:spPr>
        <p:txBody>
          <a:bodyPr/>
          <a:lstStyle/>
          <a:p>
            <a:pPr eaLnBrk="1" hangingPunct="1"/>
            <a:r>
              <a:rPr lang="ru-RU" dirty="0" smtClean="0">
                <a:solidFill>
                  <a:srgbClr val="000066"/>
                </a:solidFill>
              </a:rPr>
              <a:t>Угол Наклона Опорной Зоны </a:t>
            </a:r>
            <a:r>
              <a:rPr lang="en-US" dirty="0" smtClean="0">
                <a:solidFill>
                  <a:srgbClr val="000066"/>
                </a:solidFill>
              </a:rPr>
              <a:t>Landing Zone Angle</a:t>
            </a:r>
            <a:r>
              <a:rPr lang="ru-RU" dirty="0" smtClean="0">
                <a:solidFill>
                  <a:srgbClr val="000066"/>
                </a:solidFill>
              </a:rPr>
              <a:t> </a:t>
            </a:r>
            <a:r>
              <a:rPr lang="en-US" dirty="0" smtClean="0">
                <a:solidFill>
                  <a:srgbClr val="000066"/>
                </a:solidFill>
              </a:rPr>
              <a:t>(LZA)</a:t>
            </a:r>
          </a:p>
        </p:txBody>
      </p:sp>
      <p:sp>
        <p:nvSpPr>
          <p:cNvPr id="3831818" name="Text Box 10"/>
          <p:cNvSpPr txBox="1">
            <a:spLocks noChangeArrowheads="1"/>
          </p:cNvSpPr>
          <p:nvPr/>
        </p:nvSpPr>
        <p:spPr bwMode="auto">
          <a:xfrm>
            <a:off x="4403725" y="182563"/>
            <a:ext cx="184150" cy="64135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endParaRPr lang="en-US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3749675" y="4119563"/>
            <a:ext cx="4510088" cy="1606550"/>
            <a:chOff x="2362" y="2595"/>
            <a:chExt cx="2841" cy="1012"/>
          </a:xfrm>
        </p:grpSpPr>
        <p:sp>
          <p:nvSpPr>
            <p:cNvPr id="3831820" name="Text Box 12"/>
            <p:cNvSpPr txBox="1">
              <a:spLocks noChangeArrowheads="1"/>
            </p:cNvSpPr>
            <p:nvPr/>
          </p:nvSpPr>
          <p:spPr bwMode="auto">
            <a:xfrm rot="1098423">
              <a:off x="4419" y="3409"/>
              <a:ext cx="784" cy="198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14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-31</a:t>
              </a:r>
              <a:r>
                <a:rPr lang="en-US" sz="14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cs typeface="Arial" charset="0"/>
                </a:rPr>
                <a:t>°</a:t>
              </a:r>
              <a:endParaRPr lang="en-US" sz="14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831821" name="Line 13"/>
            <p:cNvSpPr>
              <a:spLocks noChangeShapeType="1"/>
            </p:cNvSpPr>
            <p:nvPr/>
          </p:nvSpPr>
          <p:spPr bwMode="auto">
            <a:xfrm rot="1098423">
              <a:off x="2362" y="2595"/>
              <a:ext cx="2456" cy="488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5" name="Group 14"/>
          <p:cNvGrpSpPr>
            <a:grpSpLocks/>
          </p:cNvGrpSpPr>
          <p:nvPr/>
        </p:nvGrpSpPr>
        <p:grpSpPr bwMode="auto">
          <a:xfrm rot="397943">
            <a:off x="3481388" y="4508500"/>
            <a:ext cx="4508500" cy="1693863"/>
            <a:chOff x="2313" y="2712"/>
            <a:chExt cx="2840" cy="1067"/>
          </a:xfrm>
        </p:grpSpPr>
        <p:sp>
          <p:nvSpPr>
            <p:cNvPr id="3831823" name="Text Box 15"/>
            <p:cNvSpPr txBox="1">
              <a:spLocks noChangeArrowheads="1"/>
            </p:cNvSpPr>
            <p:nvPr/>
          </p:nvSpPr>
          <p:spPr bwMode="auto">
            <a:xfrm rot="1441659">
              <a:off x="4357" y="3581"/>
              <a:ext cx="796" cy="198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1400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-33</a:t>
              </a:r>
              <a:r>
                <a:rPr lang="en-US" sz="14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cs typeface="Arial" charset="0"/>
                </a:rPr>
                <a:t>°</a:t>
              </a:r>
              <a:endParaRPr lang="en-US" sz="14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831824" name="Line 16"/>
            <p:cNvSpPr>
              <a:spLocks noChangeShapeType="1"/>
            </p:cNvSpPr>
            <p:nvPr/>
          </p:nvSpPr>
          <p:spPr bwMode="auto">
            <a:xfrm rot="1441659">
              <a:off x="2312" y="2712"/>
              <a:ext cx="2494" cy="417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3670300" y="3243263"/>
            <a:ext cx="660400" cy="547687"/>
            <a:chOff x="2312" y="2043"/>
            <a:chExt cx="416" cy="345"/>
          </a:xfrm>
        </p:grpSpPr>
        <p:sp>
          <p:nvSpPr>
            <p:cNvPr id="3831826" name="AutoShape 18"/>
            <p:cNvSpPr>
              <a:spLocks noChangeArrowheads="1"/>
            </p:cNvSpPr>
            <p:nvPr/>
          </p:nvSpPr>
          <p:spPr bwMode="auto">
            <a:xfrm rot="1944749">
              <a:off x="2312" y="2265"/>
              <a:ext cx="279" cy="123"/>
            </a:xfrm>
            <a:custGeom>
              <a:avLst/>
              <a:gdLst>
                <a:gd name="G0" fmla="+- -1318340 0 0"/>
                <a:gd name="G1" fmla="+- -11796480 0 0"/>
                <a:gd name="G2" fmla="+- -1318340 0 -11796480"/>
                <a:gd name="G3" fmla="+- 10800 0 0"/>
                <a:gd name="G4" fmla="+- 0 0 -1318340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8051 0 0"/>
                <a:gd name="G9" fmla="+- 0 0 -11796480"/>
                <a:gd name="G10" fmla="+- 8051 0 2700"/>
                <a:gd name="G11" fmla="cos G10 -1318340"/>
                <a:gd name="G12" fmla="sin G10 -1318340"/>
                <a:gd name="G13" fmla="cos 13500 -1318340"/>
                <a:gd name="G14" fmla="sin 13500 -1318340"/>
                <a:gd name="G15" fmla="+- G11 10800 0"/>
                <a:gd name="G16" fmla="+- G12 10800 0"/>
                <a:gd name="G17" fmla="+- G13 10800 0"/>
                <a:gd name="G18" fmla="+- G14 10800 0"/>
                <a:gd name="G19" fmla="*/ 8051 1 2"/>
                <a:gd name="G20" fmla="+- G19 5400 0"/>
                <a:gd name="G21" fmla="cos G20 -1318340"/>
                <a:gd name="G22" fmla="sin G20 -1318340"/>
                <a:gd name="G23" fmla="+- G21 10800 0"/>
                <a:gd name="G24" fmla="+- G12 G23 G22"/>
                <a:gd name="G25" fmla="+- G22 G23 G11"/>
                <a:gd name="G26" fmla="cos 10800 -1318340"/>
                <a:gd name="G27" fmla="sin 10800 -1318340"/>
                <a:gd name="G28" fmla="cos 8051 -1318340"/>
                <a:gd name="G29" fmla="sin 8051 -1318340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11796480"/>
                <a:gd name="G36" fmla="sin G34 -11796480"/>
                <a:gd name="G37" fmla="+/ -11796480 -1318340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8051 G39"/>
                <a:gd name="G43" fmla="sin 8051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8913 w 21600"/>
                <a:gd name="T5" fmla="*/ 165 h 21600"/>
                <a:gd name="T6" fmla="*/ 1374 w 21600"/>
                <a:gd name="T7" fmla="*/ 10800 h 21600"/>
                <a:gd name="T8" fmla="*/ 9393 w 21600"/>
                <a:gd name="T9" fmla="*/ 2872 h 21600"/>
                <a:gd name="T10" fmla="*/ 23476 w 21600"/>
                <a:gd name="T11" fmla="*/ 6156 h 21600"/>
                <a:gd name="T12" fmla="*/ 21051 w 21600"/>
                <a:gd name="T13" fmla="*/ 11384 h 21600"/>
                <a:gd name="T14" fmla="*/ 15824 w 21600"/>
                <a:gd name="T15" fmla="*/ 8959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359" y="8031"/>
                  </a:moveTo>
                  <a:cubicBezTo>
                    <a:pt x="17197" y="4858"/>
                    <a:pt x="14178" y="2749"/>
                    <a:pt x="10800" y="2749"/>
                  </a:cubicBezTo>
                  <a:cubicBezTo>
                    <a:pt x="6353" y="2749"/>
                    <a:pt x="2749" y="6353"/>
                    <a:pt x="2749" y="10800"/>
                  </a:cubicBezTo>
                  <a:lnTo>
                    <a:pt x="0" y="10800"/>
                  </a:lnTo>
                  <a:cubicBezTo>
                    <a:pt x="0" y="4835"/>
                    <a:pt x="4835" y="0"/>
                    <a:pt x="10800" y="0"/>
                  </a:cubicBezTo>
                  <a:cubicBezTo>
                    <a:pt x="15332" y="0"/>
                    <a:pt x="19382" y="2829"/>
                    <a:pt x="20941" y="7085"/>
                  </a:cubicBezTo>
                  <a:lnTo>
                    <a:pt x="23476" y="6156"/>
                  </a:lnTo>
                  <a:lnTo>
                    <a:pt x="21051" y="11384"/>
                  </a:lnTo>
                  <a:lnTo>
                    <a:pt x="15824" y="8959"/>
                  </a:lnTo>
                  <a:lnTo>
                    <a:pt x="18359" y="8031"/>
                  </a:lnTo>
                  <a:close/>
                </a:path>
              </a:pathLst>
            </a:custGeom>
            <a:solidFill>
              <a:srgbClr val="66FFFF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831827" name="AutoShape 19"/>
            <p:cNvSpPr>
              <a:spLocks noChangeArrowheads="1"/>
            </p:cNvSpPr>
            <p:nvPr/>
          </p:nvSpPr>
          <p:spPr bwMode="auto">
            <a:xfrm rot="1982798" flipV="1">
              <a:off x="2445" y="2043"/>
              <a:ext cx="283" cy="151"/>
            </a:xfrm>
            <a:custGeom>
              <a:avLst/>
              <a:gdLst>
                <a:gd name="G0" fmla="+- -1318340 0 0"/>
                <a:gd name="G1" fmla="+- -11796480 0 0"/>
                <a:gd name="G2" fmla="+- -1318340 0 -11796480"/>
                <a:gd name="G3" fmla="+- 10800 0 0"/>
                <a:gd name="G4" fmla="+- 0 0 -1318340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8051 0 0"/>
                <a:gd name="G9" fmla="+- 0 0 -11796480"/>
                <a:gd name="G10" fmla="+- 8051 0 2700"/>
                <a:gd name="G11" fmla="cos G10 -1318340"/>
                <a:gd name="G12" fmla="sin G10 -1318340"/>
                <a:gd name="G13" fmla="cos 13500 -1318340"/>
                <a:gd name="G14" fmla="sin 13500 -1318340"/>
                <a:gd name="G15" fmla="+- G11 10800 0"/>
                <a:gd name="G16" fmla="+- G12 10800 0"/>
                <a:gd name="G17" fmla="+- G13 10800 0"/>
                <a:gd name="G18" fmla="+- G14 10800 0"/>
                <a:gd name="G19" fmla="*/ 8051 1 2"/>
                <a:gd name="G20" fmla="+- G19 5400 0"/>
                <a:gd name="G21" fmla="cos G20 -1318340"/>
                <a:gd name="G22" fmla="sin G20 -1318340"/>
                <a:gd name="G23" fmla="+- G21 10800 0"/>
                <a:gd name="G24" fmla="+- G12 G23 G22"/>
                <a:gd name="G25" fmla="+- G22 G23 G11"/>
                <a:gd name="G26" fmla="cos 10800 -1318340"/>
                <a:gd name="G27" fmla="sin 10800 -1318340"/>
                <a:gd name="G28" fmla="cos 8051 -1318340"/>
                <a:gd name="G29" fmla="sin 8051 -1318340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11796480"/>
                <a:gd name="G36" fmla="sin G34 -11796480"/>
                <a:gd name="G37" fmla="+/ -11796480 -1318340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8051 G39"/>
                <a:gd name="G43" fmla="sin 8051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8913 w 21600"/>
                <a:gd name="T5" fmla="*/ 165 h 21600"/>
                <a:gd name="T6" fmla="*/ 1374 w 21600"/>
                <a:gd name="T7" fmla="*/ 10800 h 21600"/>
                <a:gd name="T8" fmla="*/ 9393 w 21600"/>
                <a:gd name="T9" fmla="*/ 2872 h 21600"/>
                <a:gd name="T10" fmla="*/ 23476 w 21600"/>
                <a:gd name="T11" fmla="*/ 6156 h 21600"/>
                <a:gd name="T12" fmla="*/ 21051 w 21600"/>
                <a:gd name="T13" fmla="*/ 11384 h 21600"/>
                <a:gd name="T14" fmla="*/ 15824 w 21600"/>
                <a:gd name="T15" fmla="*/ 8959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359" y="8031"/>
                  </a:moveTo>
                  <a:cubicBezTo>
                    <a:pt x="17197" y="4858"/>
                    <a:pt x="14178" y="2749"/>
                    <a:pt x="10800" y="2749"/>
                  </a:cubicBezTo>
                  <a:cubicBezTo>
                    <a:pt x="6353" y="2749"/>
                    <a:pt x="2749" y="6353"/>
                    <a:pt x="2749" y="10800"/>
                  </a:cubicBezTo>
                  <a:lnTo>
                    <a:pt x="0" y="10800"/>
                  </a:lnTo>
                  <a:cubicBezTo>
                    <a:pt x="0" y="4835"/>
                    <a:pt x="4835" y="0"/>
                    <a:pt x="10800" y="0"/>
                  </a:cubicBezTo>
                  <a:cubicBezTo>
                    <a:pt x="15332" y="0"/>
                    <a:pt x="19382" y="2829"/>
                    <a:pt x="20941" y="7085"/>
                  </a:cubicBezTo>
                  <a:lnTo>
                    <a:pt x="23476" y="6156"/>
                  </a:lnTo>
                  <a:lnTo>
                    <a:pt x="21051" y="11384"/>
                  </a:lnTo>
                  <a:lnTo>
                    <a:pt x="15824" y="8959"/>
                  </a:lnTo>
                  <a:lnTo>
                    <a:pt x="18359" y="8031"/>
                  </a:lnTo>
                  <a:close/>
                </a:path>
              </a:pathLst>
            </a:custGeom>
            <a:solidFill>
              <a:srgbClr val="66FFFF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8442" name="Text Box 20"/>
          <p:cNvSpPr txBox="1">
            <a:spLocks noChangeArrowheads="1"/>
          </p:cNvSpPr>
          <p:nvPr/>
        </p:nvSpPr>
        <p:spPr bwMode="auto">
          <a:xfrm>
            <a:off x="165100" y="3747446"/>
            <a:ext cx="471011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effectLst/>
              </a:rPr>
              <a:t>LZA </a:t>
            </a:r>
            <a:r>
              <a:rPr lang="ru-RU" sz="2000" dirty="0" smtClean="0">
                <a:solidFill>
                  <a:srgbClr val="FF0000"/>
                </a:solidFill>
                <a:effectLst/>
              </a:rPr>
              <a:t>контролирует </a:t>
            </a:r>
          </a:p>
          <a:p>
            <a:r>
              <a:rPr lang="ru-RU" sz="2000" dirty="0" smtClean="0">
                <a:solidFill>
                  <a:srgbClr val="FF0000"/>
                </a:solidFill>
                <a:effectLst/>
              </a:rPr>
              <a:t>«Приподнятость Края»</a:t>
            </a:r>
            <a:r>
              <a:rPr lang="en-US" sz="2000" dirty="0" smtClean="0">
                <a:solidFill>
                  <a:srgbClr val="FF0000"/>
                </a:solidFill>
                <a:effectLst/>
              </a:rPr>
              <a:t>.</a:t>
            </a:r>
            <a:endParaRPr lang="en-US" sz="2000" dirty="0">
              <a:solidFill>
                <a:srgbClr val="FF0000"/>
              </a:solidFill>
              <a:effectLst/>
            </a:endParaRPr>
          </a:p>
          <a:p>
            <a:r>
              <a:rPr lang="ru-RU" sz="2000" dirty="0" smtClean="0">
                <a:solidFill>
                  <a:schemeClr val="bg1"/>
                </a:solidFill>
                <a:effectLst/>
              </a:rPr>
              <a:t>Опорная Зона – самая периферическая часть линзы. Изменение Угла Наклона Опорной Зоны </a:t>
            </a:r>
            <a:r>
              <a:rPr lang="en-US" sz="2000" dirty="0" smtClean="0">
                <a:solidFill>
                  <a:schemeClr val="bg1"/>
                </a:solidFill>
                <a:effectLst/>
              </a:rPr>
              <a:t>(LZA) </a:t>
            </a:r>
            <a:r>
              <a:rPr lang="ru-RU" sz="2000" dirty="0" smtClean="0">
                <a:solidFill>
                  <a:schemeClr val="bg1"/>
                </a:solidFill>
                <a:effectLst/>
              </a:rPr>
              <a:t>контролирует «Безопасную Опору»</a:t>
            </a:r>
            <a:r>
              <a:rPr lang="en-US" sz="2000" dirty="0" smtClean="0">
                <a:solidFill>
                  <a:schemeClr val="bg1"/>
                </a:solidFill>
                <a:effectLst/>
              </a:rPr>
              <a:t>.</a:t>
            </a:r>
            <a:endParaRPr lang="en-US" sz="2000" dirty="0">
              <a:solidFill>
                <a:schemeClr val="bg1"/>
              </a:solidFill>
              <a:effectLst/>
            </a:endParaRPr>
          </a:p>
        </p:txBody>
      </p:sp>
      <p:sp>
        <p:nvSpPr>
          <p:cNvPr id="3831829" name="Line 21"/>
          <p:cNvSpPr>
            <a:spLocks noChangeShapeType="1"/>
          </p:cNvSpPr>
          <p:nvPr/>
        </p:nvSpPr>
        <p:spPr bwMode="auto">
          <a:xfrm>
            <a:off x="1244600" y="3517900"/>
            <a:ext cx="50038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miter lim="800000"/>
            <a:headEnd/>
            <a:tailEnd/>
          </a:ln>
          <a:effectLst/>
        </p:spPr>
        <p:txBody>
          <a:bodyPr wrap="none"/>
          <a:lstStyle/>
          <a:p>
            <a:pPr>
              <a:defRPr/>
            </a:pPr>
            <a:endParaRPr lang="en-US"/>
          </a:p>
        </p:txBody>
      </p:sp>
      <p:sp>
        <p:nvSpPr>
          <p:cNvPr id="3831830" name="Text Box 22"/>
          <p:cNvSpPr txBox="1">
            <a:spLocks noChangeArrowheads="1"/>
          </p:cNvSpPr>
          <p:nvPr/>
        </p:nvSpPr>
        <p:spPr bwMode="auto">
          <a:xfrm>
            <a:off x="568325" y="3265488"/>
            <a:ext cx="815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180</a:t>
            </a:r>
            <a:r>
              <a:rPr lang="en-US" sz="24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°</a:t>
            </a:r>
            <a:endParaRPr lang="en-US" sz="240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18445" name="Picture 23" descr="BeautyShot#2"/>
          <p:cNvPicPr>
            <a:picLocks noChangeAspect="1" noChangeArrowheads="1"/>
          </p:cNvPicPr>
          <p:nvPr/>
        </p:nvPicPr>
        <p:blipFill>
          <a:blip r:embed="rId4" cstate="print">
            <a:lum bright="12000"/>
          </a:blip>
          <a:srcRect l="21136" t="12682" r="22456" b="15147"/>
          <a:stretch>
            <a:fillRect/>
          </a:stretch>
        </p:blipFill>
        <p:spPr bwMode="auto">
          <a:xfrm>
            <a:off x="5589588" y="1719263"/>
            <a:ext cx="2441575" cy="234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31832" name="AutoShape 24"/>
          <p:cNvSpPr>
            <a:spLocks noChangeArrowheads="1"/>
          </p:cNvSpPr>
          <p:nvPr/>
        </p:nvSpPr>
        <p:spPr bwMode="auto">
          <a:xfrm>
            <a:off x="5778500" y="1892300"/>
            <a:ext cx="2057400" cy="2032000"/>
          </a:xfrm>
          <a:custGeom>
            <a:avLst/>
            <a:gdLst>
              <a:gd name="G0" fmla="+- 2467 0 0"/>
              <a:gd name="G1" fmla="+- 21600 0 2467"/>
              <a:gd name="G2" fmla="+- 21600 0 2467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2467" y="10800"/>
                </a:moveTo>
                <a:cubicBezTo>
                  <a:pt x="2467" y="15402"/>
                  <a:pt x="6198" y="19133"/>
                  <a:pt x="10800" y="19133"/>
                </a:cubicBezTo>
                <a:cubicBezTo>
                  <a:pt x="15402" y="19133"/>
                  <a:pt x="19133" y="15402"/>
                  <a:pt x="19133" y="10800"/>
                </a:cubicBezTo>
                <a:cubicBezTo>
                  <a:pt x="19133" y="6198"/>
                  <a:pt x="15402" y="2467"/>
                  <a:pt x="10800" y="2467"/>
                </a:cubicBezTo>
                <a:cubicBezTo>
                  <a:pt x="6198" y="2467"/>
                  <a:pt x="2467" y="6198"/>
                  <a:pt x="2467" y="10800"/>
                </a:cubicBezTo>
                <a:close/>
              </a:path>
            </a:pathLst>
          </a:custGeom>
          <a:solidFill>
            <a:srgbClr val="FF0000">
              <a:alpha val="5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831833" name="Rectangle 25"/>
          <p:cNvSpPr>
            <a:spLocks noChangeArrowheads="1"/>
          </p:cNvSpPr>
          <p:nvPr/>
        </p:nvSpPr>
        <p:spPr bwMode="auto">
          <a:xfrm>
            <a:off x="3294063" y="5829300"/>
            <a:ext cx="31623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ru-RU" sz="1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Больше Угол</a:t>
            </a:r>
            <a:r>
              <a:rPr lang="en-US" sz="1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1800" b="1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= </a:t>
            </a:r>
          </a:p>
          <a:p>
            <a:pPr>
              <a:defRPr/>
            </a:pPr>
            <a:r>
              <a:rPr lang="ru-RU" sz="1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Меньше Приподнятость </a:t>
            </a:r>
          </a:p>
          <a:p>
            <a:pPr>
              <a:defRPr/>
            </a:pPr>
            <a:r>
              <a:rPr lang="ru-RU" sz="1800" b="1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ru-RU" sz="1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Края Линзы</a:t>
            </a:r>
            <a:endParaRPr lang="en-US" sz="1800" b="1" dirty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31834" name="Rectangle 26"/>
          <p:cNvSpPr>
            <a:spLocks noChangeArrowheads="1"/>
          </p:cNvSpPr>
          <p:nvPr/>
        </p:nvSpPr>
        <p:spPr bwMode="auto">
          <a:xfrm>
            <a:off x="6153150" y="4019550"/>
            <a:ext cx="32194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ru-RU" sz="1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Меньше Угол</a:t>
            </a:r>
            <a:r>
              <a:rPr lang="en-US" sz="1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1800" b="1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= </a:t>
            </a:r>
          </a:p>
          <a:p>
            <a:pPr>
              <a:defRPr/>
            </a:pPr>
            <a:r>
              <a:rPr lang="ru-RU" sz="1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Больше Приподнятость </a:t>
            </a:r>
          </a:p>
          <a:p>
            <a:pPr>
              <a:defRPr/>
            </a:pPr>
            <a:r>
              <a:rPr lang="ru-RU" sz="1800" b="1" dirty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ru-RU" sz="1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Края Линзы</a:t>
            </a:r>
            <a:endParaRPr lang="en-US" sz="1800" b="1" dirty="0">
              <a:solidFill>
                <a:srgbClr val="0000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7650" name="Rectangle 2"/>
          <p:cNvSpPr>
            <a:spLocks noChangeArrowheads="1"/>
          </p:cNvSpPr>
          <p:nvPr/>
        </p:nvSpPr>
        <p:spPr bwMode="auto">
          <a:xfrm>
            <a:off x="558800" y="2438400"/>
            <a:ext cx="8102600" cy="4267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title"/>
          </p:nvPr>
        </p:nvSpPr>
        <p:spPr>
          <a:xfrm>
            <a:off x="1536700" y="366670"/>
            <a:ext cx="7305502" cy="762000"/>
          </a:xfrm>
        </p:spPr>
        <p:txBody>
          <a:bodyPr/>
          <a:lstStyle/>
          <a:p>
            <a:pPr eaLnBrk="1" hangingPunct="1"/>
            <a:r>
              <a:rPr lang="ru-RU" dirty="0" smtClean="0">
                <a:solidFill>
                  <a:srgbClr val="000066"/>
                </a:solidFill>
              </a:rPr>
              <a:t>Угол Наклона Опорной Зоны</a:t>
            </a:r>
            <a:endParaRPr lang="en-US" dirty="0" smtClean="0">
              <a:solidFill>
                <a:srgbClr val="000066"/>
              </a:solidFill>
            </a:endParaRPr>
          </a:p>
        </p:txBody>
      </p:sp>
      <p:sp>
        <p:nvSpPr>
          <p:cNvPr id="3867652" name="Text Box 4"/>
          <p:cNvSpPr txBox="1">
            <a:spLocks noChangeArrowheads="1"/>
          </p:cNvSpPr>
          <p:nvPr/>
        </p:nvSpPr>
        <p:spPr bwMode="auto">
          <a:xfrm>
            <a:off x="4403725" y="182563"/>
            <a:ext cx="184150" cy="64135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endParaRPr lang="en-US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 rot="1098423">
            <a:off x="7112000" y="5067300"/>
            <a:ext cx="1244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>
                <a:solidFill>
                  <a:srgbClr val="DDDDDD"/>
                </a:solidFill>
                <a:effectLst/>
              </a:rPr>
              <a:t>-32</a:t>
            </a:r>
            <a:r>
              <a:rPr lang="en-US" sz="1400">
                <a:solidFill>
                  <a:srgbClr val="DDDDDD"/>
                </a:solidFill>
                <a:effectLst/>
                <a:cs typeface="Arial" charset="0"/>
              </a:rPr>
              <a:t>°</a:t>
            </a:r>
            <a:endParaRPr lang="en-US" sz="1400">
              <a:solidFill>
                <a:srgbClr val="DDDDDD"/>
              </a:solidFill>
              <a:effectLst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3632200" y="2697163"/>
            <a:ext cx="660400" cy="547687"/>
            <a:chOff x="2312" y="2043"/>
            <a:chExt cx="416" cy="345"/>
          </a:xfrm>
        </p:grpSpPr>
        <p:sp>
          <p:nvSpPr>
            <p:cNvPr id="3867655" name="AutoShape 7"/>
            <p:cNvSpPr>
              <a:spLocks noChangeArrowheads="1"/>
            </p:cNvSpPr>
            <p:nvPr/>
          </p:nvSpPr>
          <p:spPr bwMode="auto">
            <a:xfrm rot="1944749">
              <a:off x="2312" y="2265"/>
              <a:ext cx="279" cy="123"/>
            </a:xfrm>
            <a:custGeom>
              <a:avLst/>
              <a:gdLst>
                <a:gd name="G0" fmla="+- -1318340 0 0"/>
                <a:gd name="G1" fmla="+- -11796480 0 0"/>
                <a:gd name="G2" fmla="+- -1318340 0 -11796480"/>
                <a:gd name="G3" fmla="+- 10800 0 0"/>
                <a:gd name="G4" fmla="+- 0 0 -1318340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8051 0 0"/>
                <a:gd name="G9" fmla="+- 0 0 -11796480"/>
                <a:gd name="G10" fmla="+- 8051 0 2700"/>
                <a:gd name="G11" fmla="cos G10 -1318340"/>
                <a:gd name="G12" fmla="sin G10 -1318340"/>
                <a:gd name="G13" fmla="cos 13500 -1318340"/>
                <a:gd name="G14" fmla="sin 13500 -1318340"/>
                <a:gd name="G15" fmla="+- G11 10800 0"/>
                <a:gd name="G16" fmla="+- G12 10800 0"/>
                <a:gd name="G17" fmla="+- G13 10800 0"/>
                <a:gd name="G18" fmla="+- G14 10800 0"/>
                <a:gd name="G19" fmla="*/ 8051 1 2"/>
                <a:gd name="G20" fmla="+- G19 5400 0"/>
                <a:gd name="G21" fmla="cos G20 -1318340"/>
                <a:gd name="G22" fmla="sin G20 -1318340"/>
                <a:gd name="G23" fmla="+- G21 10800 0"/>
                <a:gd name="G24" fmla="+- G12 G23 G22"/>
                <a:gd name="G25" fmla="+- G22 G23 G11"/>
                <a:gd name="G26" fmla="cos 10800 -1318340"/>
                <a:gd name="G27" fmla="sin 10800 -1318340"/>
                <a:gd name="G28" fmla="cos 8051 -1318340"/>
                <a:gd name="G29" fmla="sin 8051 -1318340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11796480"/>
                <a:gd name="G36" fmla="sin G34 -11796480"/>
                <a:gd name="G37" fmla="+/ -11796480 -1318340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8051 G39"/>
                <a:gd name="G43" fmla="sin 8051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8913 w 21600"/>
                <a:gd name="T5" fmla="*/ 165 h 21600"/>
                <a:gd name="T6" fmla="*/ 1374 w 21600"/>
                <a:gd name="T7" fmla="*/ 10800 h 21600"/>
                <a:gd name="T8" fmla="*/ 9393 w 21600"/>
                <a:gd name="T9" fmla="*/ 2872 h 21600"/>
                <a:gd name="T10" fmla="*/ 23476 w 21600"/>
                <a:gd name="T11" fmla="*/ 6156 h 21600"/>
                <a:gd name="T12" fmla="*/ 21051 w 21600"/>
                <a:gd name="T13" fmla="*/ 11384 h 21600"/>
                <a:gd name="T14" fmla="*/ 15824 w 21600"/>
                <a:gd name="T15" fmla="*/ 8959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359" y="8031"/>
                  </a:moveTo>
                  <a:cubicBezTo>
                    <a:pt x="17197" y="4858"/>
                    <a:pt x="14178" y="2749"/>
                    <a:pt x="10800" y="2749"/>
                  </a:cubicBezTo>
                  <a:cubicBezTo>
                    <a:pt x="6353" y="2749"/>
                    <a:pt x="2749" y="6353"/>
                    <a:pt x="2749" y="10800"/>
                  </a:cubicBezTo>
                  <a:lnTo>
                    <a:pt x="0" y="10800"/>
                  </a:lnTo>
                  <a:cubicBezTo>
                    <a:pt x="0" y="4835"/>
                    <a:pt x="4835" y="0"/>
                    <a:pt x="10800" y="0"/>
                  </a:cubicBezTo>
                  <a:cubicBezTo>
                    <a:pt x="15332" y="0"/>
                    <a:pt x="19382" y="2829"/>
                    <a:pt x="20941" y="7085"/>
                  </a:cubicBezTo>
                  <a:lnTo>
                    <a:pt x="23476" y="6156"/>
                  </a:lnTo>
                  <a:lnTo>
                    <a:pt x="21051" y="11384"/>
                  </a:lnTo>
                  <a:lnTo>
                    <a:pt x="15824" y="8959"/>
                  </a:lnTo>
                  <a:lnTo>
                    <a:pt x="18359" y="8031"/>
                  </a:lnTo>
                  <a:close/>
                </a:path>
              </a:pathLst>
            </a:custGeom>
            <a:solidFill>
              <a:srgbClr val="66FFFF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867656" name="AutoShape 8"/>
            <p:cNvSpPr>
              <a:spLocks noChangeArrowheads="1"/>
            </p:cNvSpPr>
            <p:nvPr/>
          </p:nvSpPr>
          <p:spPr bwMode="auto">
            <a:xfrm rot="1982798" flipV="1">
              <a:off x="2445" y="2043"/>
              <a:ext cx="283" cy="151"/>
            </a:xfrm>
            <a:custGeom>
              <a:avLst/>
              <a:gdLst>
                <a:gd name="G0" fmla="+- -1318340 0 0"/>
                <a:gd name="G1" fmla="+- -11796480 0 0"/>
                <a:gd name="G2" fmla="+- -1318340 0 -11796480"/>
                <a:gd name="G3" fmla="+- 10800 0 0"/>
                <a:gd name="G4" fmla="+- 0 0 -1318340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8051 0 0"/>
                <a:gd name="G9" fmla="+- 0 0 -11796480"/>
                <a:gd name="G10" fmla="+- 8051 0 2700"/>
                <a:gd name="G11" fmla="cos G10 -1318340"/>
                <a:gd name="G12" fmla="sin G10 -1318340"/>
                <a:gd name="G13" fmla="cos 13500 -1318340"/>
                <a:gd name="G14" fmla="sin 13500 -1318340"/>
                <a:gd name="G15" fmla="+- G11 10800 0"/>
                <a:gd name="G16" fmla="+- G12 10800 0"/>
                <a:gd name="G17" fmla="+- G13 10800 0"/>
                <a:gd name="G18" fmla="+- G14 10800 0"/>
                <a:gd name="G19" fmla="*/ 8051 1 2"/>
                <a:gd name="G20" fmla="+- G19 5400 0"/>
                <a:gd name="G21" fmla="cos G20 -1318340"/>
                <a:gd name="G22" fmla="sin G20 -1318340"/>
                <a:gd name="G23" fmla="+- G21 10800 0"/>
                <a:gd name="G24" fmla="+- G12 G23 G22"/>
                <a:gd name="G25" fmla="+- G22 G23 G11"/>
                <a:gd name="G26" fmla="cos 10800 -1318340"/>
                <a:gd name="G27" fmla="sin 10800 -1318340"/>
                <a:gd name="G28" fmla="cos 8051 -1318340"/>
                <a:gd name="G29" fmla="sin 8051 -1318340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11796480"/>
                <a:gd name="G36" fmla="sin G34 -11796480"/>
                <a:gd name="G37" fmla="+/ -11796480 -1318340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8051 G39"/>
                <a:gd name="G43" fmla="sin 8051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8913 w 21600"/>
                <a:gd name="T5" fmla="*/ 165 h 21600"/>
                <a:gd name="T6" fmla="*/ 1374 w 21600"/>
                <a:gd name="T7" fmla="*/ 10800 h 21600"/>
                <a:gd name="T8" fmla="*/ 9393 w 21600"/>
                <a:gd name="T9" fmla="*/ 2872 h 21600"/>
                <a:gd name="T10" fmla="*/ 23476 w 21600"/>
                <a:gd name="T11" fmla="*/ 6156 h 21600"/>
                <a:gd name="T12" fmla="*/ 21051 w 21600"/>
                <a:gd name="T13" fmla="*/ 11384 h 21600"/>
                <a:gd name="T14" fmla="*/ 15824 w 21600"/>
                <a:gd name="T15" fmla="*/ 8959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359" y="8031"/>
                  </a:moveTo>
                  <a:cubicBezTo>
                    <a:pt x="17197" y="4858"/>
                    <a:pt x="14178" y="2749"/>
                    <a:pt x="10800" y="2749"/>
                  </a:cubicBezTo>
                  <a:cubicBezTo>
                    <a:pt x="6353" y="2749"/>
                    <a:pt x="2749" y="6353"/>
                    <a:pt x="2749" y="10800"/>
                  </a:cubicBezTo>
                  <a:lnTo>
                    <a:pt x="0" y="10800"/>
                  </a:lnTo>
                  <a:cubicBezTo>
                    <a:pt x="0" y="4835"/>
                    <a:pt x="4835" y="0"/>
                    <a:pt x="10800" y="0"/>
                  </a:cubicBezTo>
                  <a:cubicBezTo>
                    <a:pt x="15332" y="0"/>
                    <a:pt x="19382" y="2829"/>
                    <a:pt x="20941" y="7085"/>
                  </a:cubicBezTo>
                  <a:lnTo>
                    <a:pt x="23476" y="6156"/>
                  </a:lnTo>
                  <a:lnTo>
                    <a:pt x="21051" y="11384"/>
                  </a:lnTo>
                  <a:lnTo>
                    <a:pt x="15824" y="8959"/>
                  </a:lnTo>
                  <a:lnTo>
                    <a:pt x="18359" y="8031"/>
                  </a:lnTo>
                  <a:close/>
                </a:path>
              </a:pathLst>
            </a:custGeom>
            <a:solidFill>
              <a:srgbClr val="66FFFF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3867657" name="Line 9"/>
          <p:cNvSpPr>
            <a:spLocks noChangeShapeType="1"/>
          </p:cNvSpPr>
          <p:nvPr/>
        </p:nvSpPr>
        <p:spPr bwMode="auto">
          <a:xfrm>
            <a:off x="1397000" y="2984500"/>
            <a:ext cx="5003800" cy="0"/>
          </a:xfrm>
          <a:prstGeom prst="line">
            <a:avLst/>
          </a:prstGeom>
          <a:noFill/>
          <a:ln w="28575">
            <a:solidFill>
              <a:srgbClr val="DDDDDD"/>
            </a:solidFill>
            <a:prstDash val="dash"/>
            <a:miter lim="800000"/>
            <a:headEnd/>
            <a:tailEnd/>
          </a:ln>
          <a:effectLst/>
        </p:spPr>
        <p:txBody>
          <a:bodyPr wrap="none"/>
          <a:lstStyle/>
          <a:p>
            <a:pPr>
              <a:defRPr/>
            </a:pPr>
            <a:endParaRPr lang="en-US"/>
          </a:p>
        </p:txBody>
      </p:sp>
      <p:sp>
        <p:nvSpPr>
          <p:cNvPr id="41992" name="Text Box 10"/>
          <p:cNvSpPr txBox="1">
            <a:spLocks noChangeArrowheads="1"/>
          </p:cNvSpPr>
          <p:nvPr/>
        </p:nvSpPr>
        <p:spPr bwMode="auto">
          <a:xfrm>
            <a:off x="720725" y="2732088"/>
            <a:ext cx="815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solidFill>
                  <a:srgbClr val="DDDDDD"/>
                </a:solidFill>
                <a:effectLst/>
              </a:rPr>
              <a:t>180</a:t>
            </a:r>
            <a:r>
              <a:rPr lang="en-US" sz="2400">
                <a:solidFill>
                  <a:srgbClr val="DDDDDD"/>
                </a:solidFill>
                <a:effectLst/>
                <a:cs typeface="Arial" charset="0"/>
              </a:rPr>
              <a:t>°</a:t>
            </a:r>
            <a:endParaRPr lang="en-US" sz="2400">
              <a:solidFill>
                <a:srgbClr val="DDDDDD"/>
              </a:solidFill>
              <a:effectLst/>
            </a:endParaRPr>
          </a:p>
        </p:txBody>
      </p:sp>
      <p:sp>
        <p:nvSpPr>
          <p:cNvPr id="41993" name="Text Box 11"/>
          <p:cNvSpPr txBox="1">
            <a:spLocks noChangeArrowheads="1"/>
          </p:cNvSpPr>
          <p:nvPr/>
        </p:nvSpPr>
        <p:spPr bwMode="auto">
          <a:xfrm>
            <a:off x="317499" y="1021793"/>
            <a:ext cx="9080501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effectLst/>
              </a:rPr>
              <a:t>Слишком большой Угол Наклона перемещает точку соприкосновения слишком далеко от края линзы. Линза может быть слишком подвижной. </a:t>
            </a:r>
          </a:p>
          <a:p>
            <a:r>
              <a:rPr lang="ru-RU" sz="2000" dirty="0" smtClean="0">
                <a:solidFill>
                  <a:schemeClr val="tx1"/>
                </a:solidFill>
                <a:effectLst/>
              </a:rPr>
              <a:t>Чтобы отодвинуть точку соприкосновения ближе к краю линзы, уменьшив тем самым приподнятость края, Угол Наклона должен быть УВЕЛИЧЕН.</a:t>
            </a:r>
            <a:endParaRPr lang="en-US" sz="2000" dirty="0">
              <a:solidFill>
                <a:schemeClr val="tx1"/>
              </a:solidFill>
              <a:effectLst/>
            </a:endParaRPr>
          </a:p>
        </p:txBody>
      </p:sp>
      <p:sp>
        <p:nvSpPr>
          <p:cNvPr id="3867660" name="Arc 12"/>
          <p:cNvSpPr>
            <a:spLocks/>
          </p:cNvSpPr>
          <p:nvPr/>
        </p:nvSpPr>
        <p:spPr bwMode="auto">
          <a:xfrm rot="-2694756">
            <a:off x="914400" y="4076700"/>
            <a:ext cx="5867400" cy="4106863"/>
          </a:xfrm>
          <a:custGeom>
            <a:avLst/>
            <a:gdLst>
              <a:gd name="G0" fmla="+- 0 0 0"/>
              <a:gd name="G1" fmla="+- 10151 0 0"/>
              <a:gd name="G2" fmla="+- 21600 0 0"/>
              <a:gd name="T0" fmla="*/ 19066 w 21600"/>
              <a:gd name="T1" fmla="*/ 0 h 12535"/>
              <a:gd name="T2" fmla="*/ 21468 w 21600"/>
              <a:gd name="T3" fmla="*/ 12535 h 12535"/>
              <a:gd name="T4" fmla="*/ 0 w 21600"/>
              <a:gd name="T5" fmla="*/ 10151 h 12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12535" fill="none" extrusionOk="0">
                <a:moveTo>
                  <a:pt x="19066" y="-1"/>
                </a:moveTo>
                <a:cubicBezTo>
                  <a:pt x="20729" y="3124"/>
                  <a:pt x="21600" y="6610"/>
                  <a:pt x="21600" y="10151"/>
                </a:cubicBezTo>
                <a:cubicBezTo>
                  <a:pt x="21600" y="10947"/>
                  <a:pt x="21555" y="11743"/>
                  <a:pt x="21468" y="12535"/>
                </a:cubicBezTo>
              </a:path>
              <a:path w="21600" h="12535" stroke="0" extrusionOk="0">
                <a:moveTo>
                  <a:pt x="19066" y="-1"/>
                </a:moveTo>
                <a:cubicBezTo>
                  <a:pt x="20729" y="3124"/>
                  <a:pt x="21600" y="6610"/>
                  <a:pt x="21600" y="10151"/>
                </a:cubicBezTo>
                <a:cubicBezTo>
                  <a:pt x="21600" y="10947"/>
                  <a:pt x="21555" y="11743"/>
                  <a:pt x="21468" y="12535"/>
                </a:cubicBezTo>
                <a:lnTo>
                  <a:pt x="0" y="10151"/>
                </a:lnTo>
                <a:close/>
              </a:path>
            </a:pathLst>
          </a:custGeom>
          <a:noFill/>
          <a:ln w="76200">
            <a:solidFill>
              <a:srgbClr val="2377E7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867661" name="Line 13"/>
          <p:cNvSpPr>
            <a:spLocks noChangeShapeType="1"/>
          </p:cNvSpPr>
          <p:nvPr/>
        </p:nvSpPr>
        <p:spPr bwMode="auto">
          <a:xfrm rot="1328260">
            <a:off x="3800475" y="3543300"/>
            <a:ext cx="3932238" cy="9112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867662" name="AutoShape 14"/>
          <p:cNvSpPr>
            <a:spLocks noChangeArrowheads="1"/>
          </p:cNvSpPr>
          <p:nvPr/>
        </p:nvSpPr>
        <p:spPr bwMode="auto">
          <a:xfrm rot="-2891431">
            <a:off x="6781800" y="4191000"/>
            <a:ext cx="304800" cy="1524000"/>
          </a:xfrm>
          <a:prstGeom prst="triangle">
            <a:avLst>
              <a:gd name="adj" fmla="val 50000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86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6766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9698" name="Rectangle 2"/>
          <p:cNvSpPr>
            <a:spLocks noChangeArrowheads="1"/>
          </p:cNvSpPr>
          <p:nvPr/>
        </p:nvSpPr>
        <p:spPr bwMode="auto">
          <a:xfrm>
            <a:off x="673100" y="2425700"/>
            <a:ext cx="8102600" cy="4267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869700" name="Text Box 4"/>
          <p:cNvSpPr txBox="1">
            <a:spLocks noChangeArrowheads="1"/>
          </p:cNvSpPr>
          <p:nvPr/>
        </p:nvSpPr>
        <p:spPr bwMode="auto">
          <a:xfrm>
            <a:off x="4403725" y="182563"/>
            <a:ext cx="184150" cy="64135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endParaRPr lang="en-US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632200" y="2697163"/>
            <a:ext cx="660400" cy="547687"/>
            <a:chOff x="2312" y="2043"/>
            <a:chExt cx="416" cy="345"/>
          </a:xfrm>
        </p:grpSpPr>
        <p:sp>
          <p:nvSpPr>
            <p:cNvPr id="3869702" name="AutoShape 6"/>
            <p:cNvSpPr>
              <a:spLocks noChangeArrowheads="1"/>
            </p:cNvSpPr>
            <p:nvPr/>
          </p:nvSpPr>
          <p:spPr bwMode="auto">
            <a:xfrm rot="1944749">
              <a:off x="2312" y="2265"/>
              <a:ext cx="279" cy="123"/>
            </a:xfrm>
            <a:custGeom>
              <a:avLst/>
              <a:gdLst>
                <a:gd name="G0" fmla="+- -1318340 0 0"/>
                <a:gd name="G1" fmla="+- -11796480 0 0"/>
                <a:gd name="G2" fmla="+- -1318340 0 -11796480"/>
                <a:gd name="G3" fmla="+- 10800 0 0"/>
                <a:gd name="G4" fmla="+- 0 0 -1318340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8051 0 0"/>
                <a:gd name="G9" fmla="+- 0 0 -11796480"/>
                <a:gd name="G10" fmla="+- 8051 0 2700"/>
                <a:gd name="G11" fmla="cos G10 -1318340"/>
                <a:gd name="G12" fmla="sin G10 -1318340"/>
                <a:gd name="G13" fmla="cos 13500 -1318340"/>
                <a:gd name="G14" fmla="sin 13500 -1318340"/>
                <a:gd name="G15" fmla="+- G11 10800 0"/>
                <a:gd name="G16" fmla="+- G12 10800 0"/>
                <a:gd name="G17" fmla="+- G13 10800 0"/>
                <a:gd name="G18" fmla="+- G14 10800 0"/>
                <a:gd name="G19" fmla="*/ 8051 1 2"/>
                <a:gd name="G20" fmla="+- G19 5400 0"/>
                <a:gd name="G21" fmla="cos G20 -1318340"/>
                <a:gd name="G22" fmla="sin G20 -1318340"/>
                <a:gd name="G23" fmla="+- G21 10800 0"/>
                <a:gd name="G24" fmla="+- G12 G23 G22"/>
                <a:gd name="G25" fmla="+- G22 G23 G11"/>
                <a:gd name="G26" fmla="cos 10800 -1318340"/>
                <a:gd name="G27" fmla="sin 10800 -1318340"/>
                <a:gd name="G28" fmla="cos 8051 -1318340"/>
                <a:gd name="G29" fmla="sin 8051 -1318340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11796480"/>
                <a:gd name="G36" fmla="sin G34 -11796480"/>
                <a:gd name="G37" fmla="+/ -11796480 -1318340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8051 G39"/>
                <a:gd name="G43" fmla="sin 8051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8913 w 21600"/>
                <a:gd name="T5" fmla="*/ 165 h 21600"/>
                <a:gd name="T6" fmla="*/ 1374 w 21600"/>
                <a:gd name="T7" fmla="*/ 10800 h 21600"/>
                <a:gd name="T8" fmla="*/ 9393 w 21600"/>
                <a:gd name="T9" fmla="*/ 2872 h 21600"/>
                <a:gd name="T10" fmla="*/ 23476 w 21600"/>
                <a:gd name="T11" fmla="*/ 6156 h 21600"/>
                <a:gd name="T12" fmla="*/ 21051 w 21600"/>
                <a:gd name="T13" fmla="*/ 11384 h 21600"/>
                <a:gd name="T14" fmla="*/ 15824 w 21600"/>
                <a:gd name="T15" fmla="*/ 8959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359" y="8031"/>
                  </a:moveTo>
                  <a:cubicBezTo>
                    <a:pt x="17197" y="4858"/>
                    <a:pt x="14178" y="2749"/>
                    <a:pt x="10800" y="2749"/>
                  </a:cubicBezTo>
                  <a:cubicBezTo>
                    <a:pt x="6353" y="2749"/>
                    <a:pt x="2749" y="6353"/>
                    <a:pt x="2749" y="10800"/>
                  </a:cubicBezTo>
                  <a:lnTo>
                    <a:pt x="0" y="10800"/>
                  </a:lnTo>
                  <a:cubicBezTo>
                    <a:pt x="0" y="4835"/>
                    <a:pt x="4835" y="0"/>
                    <a:pt x="10800" y="0"/>
                  </a:cubicBezTo>
                  <a:cubicBezTo>
                    <a:pt x="15332" y="0"/>
                    <a:pt x="19382" y="2829"/>
                    <a:pt x="20941" y="7085"/>
                  </a:cubicBezTo>
                  <a:lnTo>
                    <a:pt x="23476" y="6156"/>
                  </a:lnTo>
                  <a:lnTo>
                    <a:pt x="21051" y="11384"/>
                  </a:lnTo>
                  <a:lnTo>
                    <a:pt x="15824" y="8959"/>
                  </a:lnTo>
                  <a:lnTo>
                    <a:pt x="18359" y="8031"/>
                  </a:lnTo>
                  <a:close/>
                </a:path>
              </a:pathLst>
            </a:custGeom>
            <a:solidFill>
              <a:srgbClr val="66FFFF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869703" name="AutoShape 7"/>
            <p:cNvSpPr>
              <a:spLocks noChangeArrowheads="1"/>
            </p:cNvSpPr>
            <p:nvPr/>
          </p:nvSpPr>
          <p:spPr bwMode="auto">
            <a:xfrm rot="1982798" flipV="1">
              <a:off x="2445" y="2043"/>
              <a:ext cx="283" cy="151"/>
            </a:xfrm>
            <a:custGeom>
              <a:avLst/>
              <a:gdLst>
                <a:gd name="G0" fmla="+- -1318340 0 0"/>
                <a:gd name="G1" fmla="+- -11796480 0 0"/>
                <a:gd name="G2" fmla="+- -1318340 0 -11796480"/>
                <a:gd name="G3" fmla="+- 10800 0 0"/>
                <a:gd name="G4" fmla="+- 0 0 -1318340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8051 0 0"/>
                <a:gd name="G9" fmla="+- 0 0 -11796480"/>
                <a:gd name="G10" fmla="+- 8051 0 2700"/>
                <a:gd name="G11" fmla="cos G10 -1318340"/>
                <a:gd name="G12" fmla="sin G10 -1318340"/>
                <a:gd name="G13" fmla="cos 13500 -1318340"/>
                <a:gd name="G14" fmla="sin 13500 -1318340"/>
                <a:gd name="G15" fmla="+- G11 10800 0"/>
                <a:gd name="G16" fmla="+- G12 10800 0"/>
                <a:gd name="G17" fmla="+- G13 10800 0"/>
                <a:gd name="G18" fmla="+- G14 10800 0"/>
                <a:gd name="G19" fmla="*/ 8051 1 2"/>
                <a:gd name="G20" fmla="+- G19 5400 0"/>
                <a:gd name="G21" fmla="cos G20 -1318340"/>
                <a:gd name="G22" fmla="sin G20 -1318340"/>
                <a:gd name="G23" fmla="+- G21 10800 0"/>
                <a:gd name="G24" fmla="+- G12 G23 G22"/>
                <a:gd name="G25" fmla="+- G22 G23 G11"/>
                <a:gd name="G26" fmla="cos 10800 -1318340"/>
                <a:gd name="G27" fmla="sin 10800 -1318340"/>
                <a:gd name="G28" fmla="cos 8051 -1318340"/>
                <a:gd name="G29" fmla="sin 8051 -1318340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11796480"/>
                <a:gd name="G36" fmla="sin G34 -11796480"/>
                <a:gd name="G37" fmla="+/ -11796480 -1318340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8051 G39"/>
                <a:gd name="G43" fmla="sin 8051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8913 w 21600"/>
                <a:gd name="T5" fmla="*/ 165 h 21600"/>
                <a:gd name="T6" fmla="*/ 1374 w 21600"/>
                <a:gd name="T7" fmla="*/ 10800 h 21600"/>
                <a:gd name="T8" fmla="*/ 9393 w 21600"/>
                <a:gd name="T9" fmla="*/ 2872 h 21600"/>
                <a:gd name="T10" fmla="*/ 23476 w 21600"/>
                <a:gd name="T11" fmla="*/ 6156 h 21600"/>
                <a:gd name="T12" fmla="*/ 21051 w 21600"/>
                <a:gd name="T13" fmla="*/ 11384 h 21600"/>
                <a:gd name="T14" fmla="*/ 15824 w 21600"/>
                <a:gd name="T15" fmla="*/ 8959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359" y="8031"/>
                  </a:moveTo>
                  <a:cubicBezTo>
                    <a:pt x="17197" y="4858"/>
                    <a:pt x="14178" y="2749"/>
                    <a:pt x="10800" y="2749"/>
                  </a:cubicBezTo>
                  <a:cubicBezTo>
                    <a:pt x="6353" y="2749"/>
                    <a:pt x="2749" y="6353"/>
                    <a:pt x="2749" y="10800"/>
                  </a:cubicBezTo>
                  <a:lnTo>
                    <a:pt x="0" y="10800"/>
                  </a:lnTo>
                  <a:cubicBezTo>
                    <a:pt x="0" y="4835"/>
                    <a:pt x="4835" y="0"/>
                    <a:pt x="10800" y="0"/>
                  </a:cubicBezTo>
                  <a:cubicBezTo>
                    <a:pt x="15332" y="0"/>
                    <a:pt x="19382" y="2829"/>
                    <a:pt x="20941" y="7085"/>
                  </a:cubicBezTo>
                  <a:lnTo>
                    <a:pt x="23476" y="6156"/>
                  </a:lnTo>
                  <a:lnTo>
                    <a:pt x="21051" y="11384"/>
                  </a:lnTo>
                  <a:lnTo>
                    <a:pt x="15824" y="8959"/>
                  </a:lnTo>
                  <a:lnTo>
                    <a:pt x="18359" y="8031"/>
                  </a:lnTo>
                  <a:close/>
                </a:path>
              </a:pathLst>
            </a:custGeom>
            <a:solidFill>
              <a:srgbClr val="66FFFF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3869704" name="Line 8"/>
          <p:cNvSpPr>
            <a:spLocks noChangeShapeType="1"/>
          </p:cNvSpPr>
          <p:nvPr/>
        </p:nvSpPr>
        <p:spPr bwMode="auto">
          <a:xfrm>
            <a:off x="1397000" y="2984500"/>
            <a:ext cx="5003800" cy="0"/>
          </a:xfrm>
          <a:prstGeom prst="line">
            <a:avLst/>
          </a:prstGeom>
          <a:noFill/>
          <a:ln w="28575">
            <a:solidFill>
              <a:srgbClr val="DDDDDD"/>
            </a:solidFill>
            <a:prstDash val="dash"/>
            <a:miter lim="800000"/>
            <a:headEnd/>
            <a:tailEnd/>
          </a:ln>
          <a:effectLst/>
        </p:spPr>
        <p:txBody>
          <a:bodyPr wrap="none"/>
          <a:lstStyle/>
          <a:p>
            <a:pPr>
              <a:defRPr/>
            </a:pPr>
            <a:endParaRPr lang="en-US"/>
          </a:p>
        </p:txBody>
      </p:sp>
      <p:sp>
        <p:nvSpPr>
          <p:cNvPr id="43015" name="Text Box 9"/>
          <p:cNvSpPr txBox="1">
            <a:spLocks noChangeArrowheads="1"/>
          </p:cNvSpPr>
          <p:nvPr/>
        </p:nvSpPr>
        <p:spPr bwMode="auto">
          <a:xfrm>
            <a:off x="720725" y="2732088"/>
            <a:ext cx="815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solidFill>
                  <a:srgbClr val="DDDDDD"/>
                </a:solidFill>
                <a:effectLst/>
              </a:rPr>
              <a:t>180</a:t>
            </a:r>
            <a:r>
              <a:rPr lang="en-US" sz="2400">
                <a:solidFill>
                  <a:srgbClr val="DDDDDD"/>
                </a:solidFill>
                <a:effectLst/>
                <a:cs typeface="Arial" charset="0"/>
              </a:rPr>
              <a:t>°</a:t>
            </a:r>
            <a:endParaRPr lang="en-US" sz="2400">
              <a:solidFill>
                <a:srgbClr val="DDDDDD"/>
              </a:solidFill>
              <a:effectLst/>
            </a:endParaRPr>
          </a:p>
        </p:txBody>
      </p:sp>
      <p:sp>
        <p:nvSpPr>
          <p:cNvPr id="43016" name="Text Box 10"/>
          <p:cNvSpPr txBox="1">
            <a:spLocks noChangeArrowheads="1"/>
          </p:cNvSpPr>
          <p:nvPr/>
        </p:nvSpPr>
        <p:spPr bwMode="auto">
          <a:xfrm>
            <a:off x="984250" y="1168400"/>
            <a:ext cx="745967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effectLst/>
              </a:rPr>
              <a:t>Уменьшение приподнятости края линзы при увеличении </a:t>
            </a:r>
            <a:r>
              <a:rPr lang="en-US" sz="2000" dirty="0" smtClean="0">
                <a:solidFill>
                  <a:schemeClr val="tx1"/>
                </a:solidFill>
                <a:effectLst/>
              </a:rPr>
              <a:t>LZA</a:t>
            </a:r>
            <a:endParaRPr lang="ru-RU" sz="2000" dirty="0" smtClean="0">
              <a:solidFill>
                <a:schemeClr val="tx1"/>
              </a:solidFill>
              <a:effectLst/>
            </a:endParaRPr>
          </a:p>
          <a:p>
            <a:r>
              <a:rPr lang="ru-RU" sz="2000" dirty="0" smtClean="0">
                <a:solidFill>
                  <a:schemeClr val="tx1"/>
                </a:solidFill>
                <a:effectLst/>
              </a:rPr>
              <a:t>На 1 градус</a:t>
            </a:r>
            <a:r>
              <a:rPr lang="en-US" sz="2000" dirty="0" smtClean="0">
                <a:solidFill>
                  <a:schemeClr val="tx1"/>
                </a:solidFill>
                <a:effectLst/>
              </a:rPr>
              <a:t>. 1-2 mm </a:t>
            </a:r>
            <a:r>
              <a:rPr lang="ru-RU" sz="2000" dirty="0" smtClean="0">
                <a:solidFill>
                  <a:schemeClr val="tx1"/>
                </a:solidFill>
                <a:effectLst/>
              </a:rPr>
              <a:t>«затекания» слезы под край линзы – </a:t>
            </a:r>
          </a:p>
          <a:p>
            <a:pPr algn="just"/>
            <a:r>
              <a:rPr lang="ru-RU" sz="2000" dirty="0" smtClean="0">
                <a:solidFill>
                  <a:schemeClr val="tx1"/>
                </a:solidFill>
                <a:effectLst/>
              </a:rPr>
              <a:t>Адекватно приподнятый край.</a:t>
            </a:r>
            <a:endParaRPr lang="en-US" sz="2000" dirty="0">
              <a:solidFill>
                <a:schemeClr val="tx1"/>
              </a:solidFill>
              <a:effectLst/>
            </a:endParaRPr>
          </a:p>
        </p:txBody>
      </p:sp>
      <p:sp>
        <p:nvSpPr>
          <p:cNvPr id="3869707" name="Arc 11"/>
          <p:cNvSpPr>
            <a:spLocks/>
          </p:cNvSpPr>
          <p:nvPr/>
        </p:nvSpPr>
        <p:spPr bwMode="auto">
          <a:xfrm rot="-2694756">
            <a:off x="914400" y="4076700"/>
            <a:ext cx="5867400" cy="4106863"/>
          </a:xfrm>
          <a:custGeom>
            <a:avLst/>
            <a:gdLst>
              <a:gd name="G0" fmla="+- 0 0 0"/>
              <a:gd name="G1" fmla="+- 10151 0 0"/>
              <a:gd name="G2" fmla="+- 21600 0 0"/>
              <a:gd name="T0" fmla="*/ 19066 w 21600"/>
              <a:gd name="T1" fmla="*/ 0 h 12535"/>
              <a:gd name="T2" fmla="*/ 21468 w 21600"/>
              <a:gd name="T3" fmla="*/ 12535 h 12535"/>
              <a:gd name="T4" fmla="*/ 0 w 21600"/>
              <a:gd name="T5" fmla="*/ 10151 h 12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12535" fill="none" extrusionOk="0">
                <a:moveTo>
                  <a:pt x="19066" y="-1"/>
                </a:moveTo>
                <a:cubicBezTo>
                  <a:pt x="20729" y="3124"/>
                  <a:pt x="21600" y="6610"/>
                  <a:pt x="21600" y="10151"/>
                </a:cubicBezTo>
                <a:cubicBezTo>
                  <a:pt x="21600" y="10947"/>
                  <a:pt x="21555" y="11743"/>
                  <a:pt x="21468" y="12535"/>
                </a:cubicBezTo>
              </a:path>
              <a:path w="21600" h="12535" stroke="0" extrusionOk="0">
                <a:moveTo>
                  <a:pt x="19066" y="-1"/>
                </a:moveTo>
                <a:cubicBezTo>
                  <a:pt x="20729" y="3124"/>
                  <a:pt x="21600" y="6610"/>
                  <a:pt x="21600" y="10151"/>
                </a:cubicBezTo>
                <a:cubicBezTo>
                  <a:pt x="21600" y="10947"/>
                  <a:pt x="21555" y="11743"/>
                  <a:pt x="21468" y="12535"/>
                </a:cubicBezTo>
                <a:lnTo>
                  <a:pt x="0" y="10151"/>
                </a:lnTo>
                <a:close/>
              </a:path>
            </a:pathLst>
          </a:custGeom>
          <a:noFill/>
          <a:ln w="76200">
            <a:solidFill>
              <a:srgbClr val="2377E7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869708" name="Text Box 12"/>
          <p:cNvSpPr txBox="1">
            <a:spLocks noChangeArrowheads="1"/>
          </p:cNvSpPr>
          <p:nvPr/>
        </p:nvSpPr>
        <p:spPr bwMode="auto">
          <a:xfrm rot="1839602">
            <a:off x="7059613" y="5391150"/>
            <a:ext cx="12636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4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33</a:t>
            </a:r>
            <a:r>
              <a:rPr lang="en-US" sz="14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°</a:t>
            </a:r>
            <a:endParaRPr lang="en-US" sz="1400" dirty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69709" name="Line 13"/>
          <p:cNvSpPr>
            <a:spLocks noChangeShapeType="1"/>
          </p:cNvSpPr>
          <p:nvPr/>
        </p:nvSpPr>
        <p:spPr bwMode="auto">
          <a:xfrm rot="1839602">
            <a:off x="3962400" y="3771900"/>
            <a:ext cx="3959225" cy="66198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869710" name="AutoShape 14"/>
          <p:cNvSpPr>
            <a:spLocks noChangeArrowheads="1"/>
          </p:cNvSpPr>
          <p:nvPr/>
        </p:nvSpPr>
        <p:spPr bwMode="auto">
          <a:xfrm rot="-2806685">
            <a:off x="6890545" y="4415631"/>
            <a:ext cx="112712" cy="1235075"/>
          </a:xfrm>
          <a:prstGeom prst="triangle">
            <a:avLst>
              <a:gd name="adj" fmla="val 50000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8" name="Rectangle 3"/>
          <p:cNvSpPr>
            <a:spLocks noGrp="1" noChangeArrowheads="1"/>
          </p:cNvSpPr>
          <p:nvPr>
            <p:ph type="title"/>
          </p:nvPr>
        </p:nvSpPr>
        <p:spPr>
          <a:xfrm>
            <a:off x="1536700" y="366670"/>
            <a:ext cx="7305502" cy="762000"/>
          </a:xfrm>
        </p:spPr>
        <p:txBody>
          <a:bodyPr/>
          <a:lstStyle/>
          <a:p>
            <a:pPr eaLnBrk="1" hangingPunct="1"/>
            <a:r>
              <a:rPr lang="ru-RU" dirty="0" smtClean="0">
                <a:solidFill>
                  <a:srgbClr val="000066"/>
                </a:solidFill>
              </a:rPr>
              <a:t>Угол Наклона Опорной Зоны</a:t>
            </a:r>
            <a:endParaRPr lang="en-US" dirty="0" smtClean="0">
              <a:solidFill>
                <a:srgbClr val="000066"/>
              </a:solidFill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86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697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1746" name="Rectangle 2"/>
          <p:cNvSpPr>
            <a:spLocks noChangeArrowheads="1"/>
          </p:cNvSpPr>
          <p:nvPr/>
        </p:nvSpPr>
        <p:spPr bwMode="auto">
          <a:xfrm>
            <a:off x="584200" y="2387600"/>
            <a:ext cx="8102600" cy="4267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871748" name="Text Box 4"/>
          <p:cNvSpPr txBox="1">
            <a:spLocks noChangeArrowheads="1"/>
          </p:cNvSpPr>
          <p:nvPr/>
        </p:nvSpPr>
        <p:spPr bwMode="auto">
          <a:xfrm>
            <a:off x="4403725" y="182563"/>
            <a:ext cx="184150" cy="64135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endParaRPr lang="en-US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3632200" y="2697163"/>
            <a:ext cx="660400" cy="547687"/>
            <a:chOff x="2312" y="2043"/>
            <a:chExt cx="416" cy="345"/>
          </a:xfrm>
        </p:grpSpPr>
        <p:sp>
          <p:nvSpPr>
            <p:cNvPr id="3871750" name="AutoShape 6"/>
            <p:cNvSpPr>
              <a:spLocks noChangeArrowheads="1"/>
            </p:cNvSpPr>
            <p:nvPr/>
          </p:nvSpPr>
          <p:spPr bwMode="auto">
            <a:xfrm rot="1944749">
              <a:off x="2312" y="2265"/>
              <a:ext cx="279" cy="123"/>
            </a:xfrm>
            <a:custGeom>
              <a:avLst/>
              <a:gdLst>
                <a:gd name="G0" fmla="+- -1318340 0 0"/>
                <a:gd name="G1" fmla="+- -11796480 0 0"/>
                <a:gd name="G2" fmla="+- -1318340 0 -11796480"/>
                <a:gd name="G3" fmla="+- 10800 0 0"/>
                <a:gd name="G4" fmla="+- 0 0 -1318340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8051 0 0"/>
                <a:gd name="G9" fmla="+- 0 0 -11796480"/>
                <a:gd name="G10" fmla="+- 8051 0 2700"/>
                <a:gd name="G11" fmla="cos G10 -1318340"/>
                <a:gd name="G12" fmla="sin G10 -1318340"/>
                <a:gd name="G13" fmla="cos 13500 -1318340"/>
                <a:gd name="G14" fmla="sin 13500 -1318340"/>
                <a:gd name="G15" fmla="+- G11 10800 0"/>
                <a:gd name="G16" fmla="+- G12 10800 0"/>
                <a:gd name="G17" fmla="+- G13 10800 0"/>
                <a:gd name="G18" fmla="+- G14 10800 0"/>
                <a:gd name="G19" fmla="*/ 8051 1 2"/>
                <a:gd name="G20" fmla="+- G19 5400 0"/>
                <a:gd name="G21" fmla="cos G20 -1318340"/>
                <a:gd name="G22" fmla="sin G20 -1318340"/>
                <a:gd name="G23" fmla="+- G21 10800 0"/>
                <a:gd name="G24" fmla="+- G12 G23 G22"/>
                <a:gd name="G25" fmla="+- G22 G23 G11"/>
                <a:gd name="G26" fmla="cos 10800 -1318340"/>
                <a:gd name="G27" fmla="sin 10800 -1318340"/>
                <a:gd name="G28" fmla="cos 8051 -1318340"/>
                <a:gd name="G29" fmla="sin 8051 -1318340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11796480"/>
                <a:gd name="G36" fmla="sin G34 -11796480"/>
                <a:gd name="G37" fmla="+/ -11796480 -1318340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8051 G39"/>
                <a:gd name="G43" fmla="sin 8051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8913 w 21600"/>
                <a:gd name="T5" fmla="*/ 165 h 21600"/>
                <a:gd name="T6" fmla="*/ 1374 w 21600"/>
                <a:gd name="T7" fmla="*/ 10800 h 21600"/>
                <a:gd name="T8" fmla="*/ 9393 w 21600"/>
                <a:gd name="T9" fmla="*/ 2872 h 21600"/>
                <a:gd name="T10" fmla="*/ 23476 w 21600"/>
                <a:gd name="T11" fmla="*/ 6156 h 21600"/>
                <a:gd name="T12" fmla="*/ 21051 w 21600"/>
                <a:gd name="T13" fmla="*/ 11384 h 21600"/>
                <a:gd name="T14" fmla="*/ 15824 w 21600"/>
                <a:gd name="T15" fmla="*/ 8959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359" y="8031"/>
                  </a:moveTo>
                  <a:cubicBezTo>
                    <a:pt x="17197" y="4858"/>
                    <a:pt x="14178" y="2749"/>
                    <a:pt x="10800" y="2749"/>
                  </a:cubicBezTo>
                  <a:cubicBezTo>
                    <a:pt x="6353" y="2749"/>
                    <a:pt x="2749" y="6353"/>
                    <a:pt x="2749" y="10800"/>
                  </a:cubicBezTo>
                  <a:lnTo>
                    <a:pt x="0" y="10800"/>
                  </a:lnTo>
                  <a:cubicBezTo>
                    <a:pt x="0" y="4835"/>
                    <a:pt x="4835" y="0"/>
                    <a:pt x="10800" y="0"/>
                  </a:cubicBezTo>
                  <a:cubicBezTo>
                    <a:pt x="15332" y="0"/>
                    <a:pt x="19382" y="2829"/>
                    <a:pt x="20941" y="7085"/>
                  </a:cubicBezTo>
                  <a:lnTo>
                    <a:pt x="23476" y="6156"/>
                  </a:lnTo>
                  <a:lnTo>
                    <a:pt x="21051" y="11384"/>
                  </a:lnTo>
                  <a:lnTo>
                    <a:pt x="15824" y="8959"/>
                  </a:lnTo>
                  <a:lnTo>
                    <a:pt x="18359" y="8031"/>
                  </a:lnTo>
                  <a:close/>
                </a:path>
              </a:pathLst>
            </a:custGeom>
            <a:solidFill>
              <a:srgbClr val="66FFFF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871751" name="AutoShape 7"/>
            <p:cNvSpPr>
              <a:spLocks noChangeArrowheads="1"/>
            </p:cNvSpPr>
            <p:nvPr/>
          </p:nvSpPr>
          <p:spPr bwMode="auto">
            <a:xfrm rot="1982798" flipV="1">
              <a:off x="2445" y="2043"/>
              <a:ext cx="283" cy="151"/>
            </a:xfrm>
            <a:custGeom>
              <a:avLst/>
              <a:gdLst>
                <a:gd name="G0" fmla="+- -1318340 0 0"/>
                <a:gd name="G1" fmla="+- -11796480 0 0"/>
                <a:gd name="G2" fmla="+- -1318340 0 -11796480"/>
                <a:gd name="G3" fmla="+- 10800 0 0"/>
                <a:gd name="G4" fmla="+- 0 0 -1318340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8051 0 0"/>
                <a:gd name="G9" fmla="+- 0 0 -11796480"/>
                <a:gd name="G10" fmla="+- 8051 0 2700"/>
                <a:gd name="G11" fmla="cos G10 -1318340"/>
                <a:gd name="G12" fmla="sin G10 -1318340"/>
                <a:gd name="G13" fmla="cos 13500 -1318340"/>
                <a:gd name="G14" fmla="sin 13500 -1318340"/>
                <a:gd name="G15" fmla="+- G11 10800 0"/>
                <a:gd name="G16" fmla="+- G12 10800 0"/>
                <a:gd name="G17" fmla="+- G13 10800 0"/>
                <a:gd name="G18" fmla="+- G14 10800 0"/>
                <a:gd name="G19" fmla="*/ 8051 1 2"/>
                <a:gd name="G20" fmla="+- G19 5400 0"/>
                <a:gd name="G21" fmla="cos G20 -1318340"/>
                <a:gd name="G22" fmla="sin G20 -1318340"/>
                <a:gd name="G23" fmla="+- G21 10800 0"/>
                <a:gd name="G24" fmla="+- G12 G23 G22"/>
                <a:gd name="G25" fmla="+- G22 G23 G11"/>
                <a:gd name="G26" fmla="cos 10800 -1318340"/>
                <a:gd name="G27" fmla="sin 10800 -1318340"/>
                <a:gd name="G28" fmla="cos 8051 -1318340"/>
                <a:gd name="G29" fmla="sin 8051 -1318340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11796480"/>
                <a:gd name="G36" fmla="sin G34 -11796480"/>
                <a:gd name="G37" fmla="+/ -11796480 -1318340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8051 G39"/>
                <a:gd name="G43" fmla="sin 8051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8913 w 21600"/>
                <a:gd name="T5" fmla="*/ 165 h 21600"/>
                <a:gd name="T6" fmla="*/ 1374 w 21600"/>
                <a:gd name="T7" fmla="*/ 10800 h 21600"/>
                <a:gd name="T8" fmla="*/ 9393 w 21600"/>
                <a:gd name="T9" fmla="*/ 2872 h 21600"/>
                <a:gd name="T10" fmla="*/ 23476 w 21600"/>
                <a:gd name="T11" fmla="*/ 6156 h 21600"/>
                <a:gd name="T12" fmla="*/ 21051 w 21600"/>
                <a:gd name="T13" fmla="*/ 11384 h 21600"/>
                <a:gd name="T14" fmla="*/ 15824 w 21600"/>
                <a:gd name="T15" fmla="*/ 8959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359" y="8031"/>
                  </a:moveTo>
                  <a:cubicBezTo>
                    <a:pt x="17197" y="4858"/>
                    <a:pt x="14178" y="2749"/>
                    <a:pt x="10800" y="2749"/>
                  </a:cubicBezTo>
                  <a:cubicBezTo>
                    <a:pt x="6353" y="2749"/>
                    <a:pt x="2749" y="6353"/>
                    <a:pt x="2749" y="10800"/>
                  </a:cubicBezTo>
                  <a:lnTo>
                    <a:pt x="0" y="10800"/>
                  </a:lnTo>
                  <a:cubicBezTo>
                    <a:pt x="0" y="4835"/>
                    <a:pt x="4835" y="0"/>
                    <a:pt x="10800" y="0"/>
                  </a:cubicBezTo>
                  <a:cubicBezTo>
                    <a:pt x="15332" y="0"/>
                    <a:pt x="19382" y="2829"/>
                    <a:pt x="20941" y="7085"/>
                  </a:cubicBezTo>
                  <a:lnTo>
                    <a:pt x="23476" y="6156"/>
                  </a:lnTo>
                  <a:lnTo>
                    <a:pt x="21051" y="11384"/>
                  </a:lnTo>
                  <a:lnTo>
                    <a:pt x="15824" y="8959"/>
                  </a:lnTo>
                  <a:lnTo>
                    <a:pt x="18359" y="8031"/>
                  </a:lnTo>
                  <a:close/>
                </a:path>
              </a:pathLst>
            </a:custGeom>
            <a:solidFill>
              <a:srgbClr val="66FFFF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3871752" name="Line 8"/>
          <p:cNvSpPr>
            <a:spLocks noChangeShapeType="1"/>
          </p:cNvSpPr>
          <p:nvPr/>
        </p:nvSpPr>
        <p:spPr bwMode="auto">
          <a:xfrm>
            <a:off x="1397000" y="2984500"/>
            <a:ext cx="5003800" cy="0"/>
          </a:xfrm>
          <a:prstGeom prst="line">
            <a:avLst/>
          </a:prstGeom>
          <a:noFill/>
          <a:ln w="28575">
            <a:solidFill>
              <a:srgbClr val="DDDDDD"/>
            </a:solidFill>
            <a:prstDash val="dash"/>
            <a:miter lim="800000"/>
            <a:headEnd/>
            <a:tailEnd/>
          </a:ln>
          <a:effectLst/>
        </p:spPr>
        <p:txBody>
          <a:bodyPr wrap="none"/>
          <a:lstStyle/>
          <a:p>
            <a:pPr>
              <a:defRPr/>
            </a:pPr>
            <a:endParaRPr lang="en-US"/>
          </a:p>
        </p:txBody>
      </p:sp>
      <p:sp>
        <p:nvSpPr>
          <p:cNvPr id="44039" name="Text Box 9"/>
          <p:cNvSpPr txBox="1">
            <a:spLocks noChangeArrowheads="1"/>
          </p:cNvSpPr>
          <p:nvPr/>
        </p:nvSpPr>
        <p:spPr bwMode="auto">
          <a:xfrm>
            <a:off x="720725" y="2732088"/>
            <a:ext cx="815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solidFill>
                  <a:srgbClr val="DDDDDD"/>
                </a:solidFill>
                <a:effectLst/>
              </a:rPr>
              <a:t>180</a:t>
            </a:r>
            <a:r>
              <a:rPr lang="en-US" sz="2400">
                <a:solidFill>
                  <a:srgbClr val="DDDDDD"/>
                </a:solidFill>
                <a:effectLst/>
                <a:cs typeface="Arial" charset="0"/>
              </a:rPr>
              <a:t>°</a:t>
            </a:r>
            <a:endParaRPr lang="en-US" sz="2400">
              <a:solidFill>
                <a:srgbClr val="DDDDDD"/>
              </a:solidFill>
              <a:effectLst/>
            </a:endParaRPr>
          </a:p>
        </p:txBody>
      </p:sp>
      <p:sp>
        <p:nvSpPr>
          <p:cNvPr id="44040" name="Text Box 10"/>
          <p:cNvSpPr txBox="1">
            <a:spLocks noChangeArrowheads="1"/>
          </p:cNvSpPr>
          <p:nvPr/>
        </p:nvSpPr>
        <p:spPr bwMode="auto">
          <a:xfrm>
            <a:off x="334962" y="1072464"/>
            <a:ext cx="846499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effectLst/>
              </a:rPr>
              <a:t>Если угол увеличить еще на 1 градус</a:t>
            </a:r>
            <a:r>
              <a:rPr lang="en-US" sz="2000" dirty="0" smtClean="0">
                <a:solidFill>
                  <a:schemeClr val="tx1"/>
                </a:solidFill>
                <a:effectLst/>
              </a:rPr>
              <a:t>,</a:t>
            </a:r>
            <a:r>
              <a:rPr lang="ru-RU" sz="2000" dirty="0" smtClean="0">
                <a:solidFill>
                  <a:schemeClr val="tx1"/>
                </a:solidFill>
                <a:effectLst/>
              </a:rPr>
              <a:t> точка касания переместится </a:t>
            </a:r>
          </a:p>
          <a:p>
            <a:pPr algn="just"/>
            <a:r>
              <a:rPr lang="ru-RU" sz="2000" dirty="0" smtClean="0">
                <a:solidFill>
                  <a:schemeClr val="tx1"/>
                </a:solidFill>
                <a:effectLst/>
              </a:rPr>
              <a:t>слишком близко к краю линзы. Под линзой очень мало слезы. Такая линза, скорее всего, будет слишком «узкой» и сильно «прилипнет» к поверхности глаза за ночь.</a:t>
            </a:r>
            <a:endParaRPr lang="en-US" sz="2000" dirty="0">
              <a:solidFill>
                <a:schemeClr val="tx1"/>
              </a:solidFill>
              <a:effectLst/>
            </a:endParaRPr>
          </a:p>
        </p:txBody>
      </p:sp>
      <p:sp>
        <p:nvSpPr>
          <p:cNvPr id="3871755" name="Arc 11"/>
          <p:cNvSpPr>
            <a:spLocks/>
          </p:cNvSpPr>
          <p:nvPr/>
        </p:nvSpPr>
        <p:spPr bwMode="auto">
          <a:xfrm rot="-2694756">
            <a:off x="914400" y="4076700"/>
            <a:ext cx="5867400" cy="4106863"/>
          </a:xfrm>
          <a:custGeom>
            <a:avLst/>
            <a:gdLst>
              <a:gd name="G0" fmla="+- 0 0 0"/>
              <a:gd name="G1" fmla="+- 10151 0 0"/>
              <a:gd name="G2" fmla="+- 21600 0 0"/>
              <a:gd name="T0" fmla="*/ 19066 w 21600"/>
              <a:gd name="T1" fmla="*/ 0 h 12535"/>
              <a:gd name="T2" fmla="*/ 21468 w 21600"/>
              <a:gd name="T3" fmla="*/ 12535 h 12535"/>
              <a:gd name="T4" fmla="*/ 0 w 21600"/>
              <a:gd name="T5" fmla="*/ 10151 h 12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12535" fill="none" extrusionOk="0">
                <a:moveTo>
                  <a:pt x="19066" y="-1"/>
                </a:moveTo>
                <a:cubicBezTo>
                  <a:pt x="20729" y="3124"/>
                  <a:pt x="21600" y="6610"/>
                  <a:pt x="21600" y="10151"/>
                </a:cubicBezTo>
                <a:cubicBezTo>
                  <a:pt x="21600" y="10947"/>
                  <a:pt x="21555" y="11743"/>
                  <a:pt x="21468" y="12535"/>
                </a:cubicBezTo>
              </a:path>
              <a:path w="21600" h="12535" stroke="0" extrusionOk="0">
                <a:moveTo>
                  <a:pt x="19066" y="-1"/>
                </a:moveTo>
                <a:cubicBezTo>
                  <a:pt x="20729" y="3124"/>
                  <a:pt x="21600" y="6610"/>
                  <a:pt x="21600" y="10151"/>
                </a:cubicBezTo>
                <a:cubicBezTo>
                  <a:pt x="21600" y="10947"/>
                  <a:pt x="21555" y="11743"/>
                  <a:pt x="21468" y="12535"/>
                </a:cubicBezTo>
                <a:lnTo>
                  <a:pt x="0" y="10151"/>
                </a:lnTo>
                <a:close/>
              </a:path>
            </a:pathLst>
          </a:custGeom>
          <a:noFill/>
          <a:ln w="76200">
            <a:solidFill>
              <a:srgbClr val="2377E7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871756" name="Line 12"/>
          <p:cNvSpPr>
            <a:spLocks noChangeShapeType="1"/>
          </p:cNvSpPr>
          <p:nvPr/>
        </p:nvSpPr>
        <p:spPr bwMode="auto">
          <a:xfrm rot="1789627">
            <a:off x="3862388" y="3397250"/>
            <a:ext cx="3986212" cy="108585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871757" name="Text Box 13"/>
          <p:cNvSpPr txBox="1">
            <a:spLocks noChangeArrowheads="1"/>
          </p:cNvSpPr>
          <p:nvPr/>
        </p:nvSpPr>
        <p:spPr bwMode="auto">
          <a:xfrm rot="1789627">
            <a:off x="7027863" y="5540375"/>
            <a:ext cx="1244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400" dirty="0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34</a:t>
            </a:r>
            <a:r>
              <a:rPr lang="en-US" sz="1400" dirty="0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°</a:t>
            </a:r>
            <a:endParaRPr lang="en-US" sz="1400" dirty="0">
              <a:solidFill>
                <a:srgbClr val="000066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5" name="Rectangle 3"/>
          <p:cNvSpPr>
            <a:spLocks noGrp="1" noChangeArrowheads="1"/>
          </p:cNvSpPr>
          <p:nvPr>
            <p:ph type="title"/>
          </p:nvPr>
        </p:nvSpPr>
        <p:spPr>
          <a:xfrm>
            <a:off x="1536700" y="366670"/>
            <a:ext cx="7305502" cy="762000"/>
          </a:xfrm>
        </p:spPr>
        <p:txBody>
          <a:bodyPr/>
          <a:lstStyle/>
          <a:p>
            <a:pPr eaLnBrk="1" hangingPunct="1"/>
            <a:r>
              <a:rPr lang="ru-RU" dirty="0" smtClean="0">
                <a:solidFill>
                  <a:srgbClr val="000066"/>
                </a:solidFill>
              </a:rPr>
              <a:t>Угол Наклона Опорной Зоны</a:t>
            </a:r>
            <a:endParaRPr lang="en-US" dirty="0" smtClean="0">
              <a:solidFill>
                <a:srgbClr val="000066"/>
              </a:solidFill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33858" name="LZA 01.avi">
            <a:hlinkClick r:id="" action="ppaction://media"/>
          </p:cNvPr>
          <p:cNvPicPr>
            <a:picLocks noGrp="1" noChangeAspect="1" noChangeArrowheads="1"/>
          </p:cNvPicPr>
          <p:nvPr>
            <p:ph type="clipArt" sz="half" idx="2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4683125" y="1995488"/>
            <a:ext cx="3925888" cy="3086100"/>
          </a:xfrm>
          <a:ln>
            <a:solidFill>
              <a:schemeClr val="bg1"/>
            </a:solidFill>
          </a:ln>
        </p:spPr>
      </p:pic>
      <p:sp>
        <p:nvSpPr>
          <p:cNvPr id="19459" name="Rectangle 3"/>
          <p:cNvSpPr>
            <a:spLocks noGrp="1" noChangeArrowheads="1"/>
          </p:cNvSpPr>
          <p:nvPr>
            <p:ph type="title"/>
          </p:nvPr>
        </p:nvSpPr>
        <p:spPr>
          <a:xfrm>
            <a:off x="684213" y="203200"/>
            <a:ext cx="77724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LZA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90500" y="1206417"/>
            <a:ext cx="4305300" cy="4470105"/>
          </a:xfrm>
        </p:spPr>
        <p:txBody>
          <a:bodyPr/>
          <a:lstStyle/>
          <a:p>
            <a:pPr marL="0" indent="0" eaLnBrk="1" hangingPunct="1"/>
            <a:r>
              <a:rPr lang="ru-RU" sz="2800" dirty="0" smtClean="0"/>
              <a:t>Угол Наклона Опорной Зоны меняет</a:t>
            </a:r>
            <a:r>
              <a:rPr lang="en-US" sz="2800" dirty="0" smtClean="0"/>
              <a:t>:</a:t>
            </a:r>
          </a:p>
          <a:p>
            <a:pPr lvl="1" eaLnBrk="1" hangingPunct="1"/>
            <a:r>
              <a:rPr lang="ru-RU" sz="3600" dirty="0" smtClean="0"/>
              <a:t>Приподнятость Края</a:t>
            </a:r>
            <a:endParaRPr lang="en-US" sz="3600" dirty="0" smtClean="0"/>
          </a:p>
          <a:p>
            <a:pPr lvl="1" eaLnBrk="1" hangingPunct="1"/>
            <a:r>
              <a:rPr lang="ru-RU" sz="3600" dirty="0" smtClean="0"/>
              <a:t>Общую Сагиттальную Глубину</a:t>
            </a:r>
          </a:p>
          <a:p>
            <a:pPr lvl="1" eaLnBrk="1" hangingPunct="1"/>
            <a:r>
              <a:rPr lang="ru-RU" sz="2000" dirty="0" smtClean="0">
                <a:solidFill>
                  <a:srgbClr val="00B050"/>
                </a:solidFill>
              </a:rPr>
              <a:t>Одновременно</a:t>
            </a:r>
            <a:endParaRPr lang="en-US" sz="2000" dirty="0" smtClean="0">
              <a:solidFill>
                <a:srgbClr val="00B050"/>
              </a:solidFill>
            </a:endParaRPr>
          </a:p>
          <a:p>
            <a:pPr lvl="2" eaLnBrk="1" hangingPunct="1">
              <a:buNone/>
            </a:pPr>
            <a:endParaRPr lang="en-US" sz="2000" dirty="0" smtClean="0">
              <a:solidFill>
                <a:srgbClr val="FF0000"/>
              </a:solidFill>
            </a:endParaRPr>
          </a:p>
          <a:p>
            <a:pPr marL="0" indent="0" eaLnBrk="1" hangingPunct="1"/>
            <a:endParaRPr lang="en-US" sz="2800" dirty="0" smtClean="0"/>
          </a:p>
        </p:txBody>
      </p:sp>
      <p:sp>
        <p:nvSpPr>
          <p:cNvPr id="3833862" name="Line 6"/>
          <p:cNvSpPr>
            <a:spLocks noChangeShapeType="1"/>
          </p:cNvSpPr>
          <p:nvPr/>
        </p:nvSpPr>
        <p:spPr bwMode="auto">
          <a:xfrm>
            <a:off x="3200400" y="2730500"/>
            <a:ext cx="1370013" cy="0"/>
          </a:xfrm>
          <a:prstGeom prst="line">
            <a:avLst/>
          </a:prstGeom>
          <a:noFill/>
          <a:ln w="9525">
            <a:solidFill>
              <a:srgbClr val="CC0000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pPr>
              <a:defRPr/>
            </a:pPr>
            <a:endParaRPr lang="en-US" dirty="0"/>
          </a:p>
        </p:txBody>
      </p:sp>
      <p:sp>
        <p:nvSpPr>
          <p:cNvPr id="3833863" name="Line 7"/>
          <p:cNvSpPr>
            <a:spLocks noChangeShapeType="1"/>
          </p:cNvSpPr>
          <p:nvPr/>
        </p:nvSpPr>
        <p:spPr bwMode="auto">
          <a:xfrm>
            <a:off x="3200400" y="2870200"/>
            <a:ext cx="1370013" cy="0"/>
          </a:xfrm>
          <a:prstGeom prst="line">
            <a:avLst/>
          </a:prstGeom>
          <a:noFill/>
          <a:ln w="9525">
            <a:solidFill>
              <a:srgbClr val="CC0000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pPr>
              <a:defRPr/>
            </a:pP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44861" y="5878341"/>
            <a:ext cx="86189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 eaLnBrk="1" hangingPunct="1">
              <a:buNone/>
            </a:pPr>
            <a:r>
              <a:rPr lang="ru-RU" sz="2000" dirty="0" smtClean="0">
                <a:solidFill>
                  <a:srgbClr val="FF0000"/>
                </a:solidFill>
                <a:effectLst/>
              </a:rPr>
              <a:t>1 градус </a:t>
            </a:r>
            <a:r>
              <a:rPr lang="en-US" sz="2000" dirty="0" smtClean="0">
                <a:solidFill>
                  <a:srgbClr val="FF0000"/>
                </a:solidFill>
                <a:effectLst/>
              </a:rPr>
              <a:t>LZA </a:t>
            </a:r>
            <a:r>
              <a:rPr lang="ru-RU" sz="2000" dirty="0" smtClean="0">
                <a:solidFill>
                  <a:srgbClr val="FF0000"/>
                </a:solidFill>
                <a:effectLst/>
              </a:rPr>
              <a:t>меняет глубину линзы примерно на </a:t>
            </a:r>
            <a:r>
              <a:rPr lang="en-US" sz="2000" dirty="0" smtClean="0">
                <a:solidFill>
                  <a:srgbClr val="FF0000"/>
                </a:solidFill>
                <a:effectLst/>
              </a:rPr>
              <a:t>15</a:t>
            </a:r>
            <a:r>
              <a:rPr lang="ru-RU" sz="2000" dirty="0" smtClean="0">
                <a:solidFill>
                  <a:srgbClr val="FF0000"/>
                </a:solidFill>
                <a:effectLst/>
              </a:rPr>
              <a:t> микрон</a:t>
            </a:r>
            <a:endParaRPr lang="en-US" sz="2000" dirty="0" smtClean="0"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3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833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037" fill="hold"/>
                                        <p:tgtEl>
                                          <p:spTgt spid="38338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833858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8338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38338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33858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489672" y="-50284"/>
            <a:ext cx="7772400" cy="1143000"/>
          </a:xfrm>
        </p:spPr>
        <p:txBody>
          <a:bodyPr/>
          <a:lstStyle/>
          <a:p>
            <a:pPr eaLnBrk="1" hangingPunct="1"/>
            <a:r>
              <a:rPr lang="ru-RU" dirty="0" smtClean="0"/>
              <a:t>Выбор Первых Пациентов</a:t>
            </a:r>
            <a:endParaRPr lang="en-US" dirty="0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6413" y="1183504"/>
            <a:ext cx="777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800" dirty="0" smtClean="0">
                <a:ea typeface="Arial Unicode MS" pitchFamily="34" charset="-128"/>
                <a:cs typeface="Arial Unicode MS" pitchFamily="34" charset="-128"/>
              </a:rPr>
              <a:t>Первые 5 – 10 пациентов (желательно):</a:t>
            </a:r>
            <a:endParaRPr lang="en-US" sz="2800" dirty="0" smtClean="0">
              <a:ea typeface="Arial Unicode MS" pitchFamily="34" charset="-128"/>
              <a:cs typeface="Arial Unicode MS" pitchFamily="34" charset="-128"/>
            </a:endParaRPr>
          </a:p>
          <a:p>
            <a:pPr lvl="1" eaLnBrk="1" hangingPunct="1">
              <a:lnSpc>
                <a:spcPct val="90000"/>
              </a:lnSpc>
            </a:pPr>
            <a:r>
              <a:rPr lang="ru-RU" sz="2400" dirty="0" smtClean="0">
                <a:ea typeface="Arial Unicode MS" pitchFamily="34" charset="-128"/>
                <a:cs typeface="Arial Unicode MS" pitchFamily="34" charset="-128"/>
              </a:rPr>
              <a:t>Пользователи МКЛ</a:t>
            </a:r>
            <a:r>
              <a:rPr lang="en-US" sz="2400" dirty="0" smtClean="0">
                <a:ea typeface="Arial Unicode MS" pitchFamily="34" charset="-128"/>
                <a:cs typeface="Arial Unicode MS" pitchFamily="34" charset="-128"/>
              </a:rPr>
              <a:t>.</a:t>
            </a:r>
          </a:p>
          <a:p>
            <a:pPr lvl="1" eaLnBrk="1" hangingPunct="1">
              <a:lnSpc>
                <a:spcPct val="90000"/>
              </a:lnSpc>
            </a:pPr>
            <a:r>
              <a:rPr lang="ru-RU" sz="2400" dirty="0" smtClean="0">
                <a:ea typeface="Arial Unicode MS" pitchFamily="34" charset="-128"/>
                <a:cs typeface="Arial Unicode MS" pitchFamily="34" charset="-128"/>
              </a:rPr>
              <a:t>Пользователи очковой коррекции (которые отказались от МКЛ)</a:t>
            </a:r>
            <a:r>
              <a:rPr lang="en-US" sz="2400" dirty="0" smtClean="0">
                <a:ea typeface="Arial Unicode MS" pitchFamily="34" charset="-128"/>
                <a:cs typeface="Arial Unicode MS" pitchFamily="34" charset="-128"/>
              </a:rPr>
              <a:t>.</a:t>
            </a:r>
          </a:p>
          <a:p>
            <a:pPr lvl="1" eaLnBrk="1" hangingPunct="1">
              <a:lnSpc>
                <a:spcPct val="90000"/>
              </a:lnSpc>
            </a:pPr>
            <a:r>
              <a:rPr lang="ru-RU" sz="2400" dirty="0" smtClean="0">
                <a:ea typeface="Arial Unicode MS" pitchFamily="34" charset="-128"/>
                <a:cs typeface="Arial Unicode MS" pitchFamily="34" charset="-128"/>
              </a:rPr>
              <a:t>Имеют Миопию Средней Степени</a:t>
            </a:r>
            <a:r>
              <a:rPr lang="en-US" sz="2400" dirty="0" smtClean="0">
                <a:ea typeface="Arial Unicode MS" pitchFamily="34" charset="-128"/>
                <a:cs typeface="Arial Unicode MS" pitchFamily="34" charset="-128"/>
              </a:rPr>
              <a:t> </a:t>
            </a:r>
          </a:p>
          <a:p>
            <a:pPr lvl="2" eaLnBrk="1" hangingPunct="1">
              <a:lnSpc>
                <a:spcPct val="90000"/>
              </a:lnSpc>
            </a:pPr>
            <a:r>
              <a:rPr lang="ru-RU" sz="2000" dirty="0" smtClean="0">
                <a:ea typeface="Arial Unicode MS" pitchFamily="34" charset="-128"/>
                <a:cs typeface="Arial Unicode MS" pitchFamily="34" charset="-128"/>
              </a:rPr>
              <a:t>Рефракция (сфера) до </a:t>
            </a:r>
            <a:r>
              <a:rPr lang="en-US" sz="2000" dirty="0" smtClean="0">
                <a:ea typeface="Arial Unicode MS" pitchFamily="34" charset="-128"/>
                <a:cs typeface="Arial Unicode MS" pitchFamily="34" charset="-128"/>
              </a:rPr>
              <a:t>-4.00D </a:t>
            </a:r>
            <a:endParaRPr lang="ru-RU" sz="2000" dirty="0" smtClean="0">
              <a:ea typeface="Arial Unicode MS" pitchFamily="34" charset="-128"/>
              <a:cs typeface="Arial Unicode MS" pitchFamily="34" charset="-128"/>
            </a:endParaRPr>
          </a:p>
          <a:p>
            <a:pPr marL="914400" lvl="2" indent="0" eaLnBrk="1" hangingPunct="1">
              <a:lnSpc>
                <a:spcPct val="90000"/>
              </a:lnSpc>
              <a:buNone/>
            </a:pPr>
            <a:r>
              <a:rPr lang="ru-RU" sz="2000" dirty="0"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ru-RU" sz="2000" dirty="0" smtClean="0">
                <a:ea typeface="Arial Unicode MS" pitchFamily="34" charset="-128"/>
                <a:cs typeface="Arial Unicode MS" pitchFamily="34" charset="-128"/>
              </a:rPr>
              <a:t>  с роговичным астигматизмом не более</a:t>
            </a:r>
            <a:r>
              <a:rPr lang="en-US" sz="2000" dirty="0" smtClean="0">
                <a:ea typeface="Arial Unicode MS" pitchFamily="34" charset="-128"/>
                <a:cs typeface="Arial Unicode MS" pitchFamily="34" charset="-128"/>
              </a:rPr>
              <a:t> -1.00D</a:t>
            </a:r>
          </a:p>
          <a:p>
            <a:pPr lvl="2" eaLnBrk="1" hangingPunct="1">
              <a:lnSpc>
                <a:spcPct val="90000"/>
              </a:lnSpc>
            </a:pPr>
            <a:r>
              <a:rPr lang="ru-RU" sz="2000" dirty="0" smtClean="0">
                <a:ea typeface="Arial Unicode MS" pitchFamily="34" charset="-128"/>
                <a:cs typeface="Arial Unicode MS" pitchFamily="34" charset="-128"/>
              </a:rPr>
              <a:t>Плоский меридиан роговицы: </a:t>
            </a:r>
            <a:r>
              <a:rPr lang="en-US" sz="2000" dirty="0" smtClean="0">
                <a:ea typeface="Arial Unicode MS" pitchFamily="34" charset="-128"/>
                <a:cs typeface="Arial Unicode MS" pitchFamily="34" charset="-128"/>
              </a:rPr>
              <a:t>41.00D </a:t>
            </a:r>
            <a:r>
              <a:rPr lang="ru-RU" sz="2000" dirty="0" smtClean="0">
                <a:ea typeface="Arial Unicode MS" pitchFamily="34" charset="-128"/>
                <a:cs typeface="Arial Unicode MS" pitchFamily="34" charset="-128"/>
              </a:rPr>
              <a:t>–</a:t>
            </a:r>
            <a:r>
              <a:rPr lang="en-US" sz="2000" dirty="0" smtClean="0">
                <a:ea typeface="Arial Unicode MS" pitchFamily="34" charset="-128"/>
                <a:cs typeface="Arial Unicode MS" pitchFamily="34" charset="-128"/>
              </a:rPr>
              <a:t> 45.00D  </a:t>
            </a:r>
          </a:p>
          <a:p>
            <a:pPr eaLnBrk="1" hangingPunct="1">
              <a:lnSpc>
                <a:spcPct val="90000"/>
              </a:lnSpc>
            </a:pPr>
            <a:r>
              <a:rPr lang="en-US" sz="1000" dirty="0" smtClean="0">
                <a:ea typeface="Arial Unicode MS" pitchFamily="34" charset="-128"/>
                <a:cs typeface="Arial Unicode MS" pitchFamily="34" charset="-128"/>
              </a:rPr>
              <a:t> 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>
                <a:ea typeface="Arial Unicode MS" pitchFamily="34" charset="-128"/>
                <a:cs typeface="Arial Unicode MS" pitchFamily="34" charset="-128"/>
              </a:rPr>
              <a:t>	</a:t>
            </a:r>
            <a:endParaRPr lang="ru-RU" sz="2800" dirty="0" smtClean="0">
              <a:ea typeface="Arial Unicode MS" pitchFamily="34" charset="-128"/>
              <a:cs typeface="Arial Unicode MS" pitchFamily="34" charset="-128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ru-RU" sz="2800" b="1" i="1" dirty="0" smtClean="0">
                <a:ea typeface="Arial Unicode MS" pitchFamily="34" charset="-128"/>
                <a:cs typeface="Arial Unicode MS" pitchFamily="34" charset="-128"/>
              </a:rPr>
              <a:t>Наберитесь немного опыта, прежде чем приступать к коррекции более сложных пациентов</a:t>
            </a:r>
            <a:r>
              <a:rPr lang="ru-RU" sz="2800" dirty="0" smtClean="0">
                <a:ea typeface="Arial Unicode MS" pitchFamily="34" charset="-128"/>
                <a:cs typeface="Arial Unicode MS" pitchFamily="34" charset="-128"/>
              </a:rPr>
              <a:t>.</a:t>
            </a:r>
            <a:endParaRPr lang="en-US" sz="2800" dirty="0" smtClean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bd07304_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2013" y="947738"/>
            <a:ext cx="1822450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1489672" y="-50284"/>
            <a:ext cx="7772400" cy="1143000"/>
          </a:xfrm>
        </p:spPr>
        <p:txBody>
          <a:bodyPr/>
          <a:lstStyle/>
          <a:p>
            <a:pPr eaLnBrk="1" hangingPunct="1"/>
            <a:r>
              <a:rPr lang="ru-RU" dirty="0" smtClean="0"/>
              <a:t>Выбор Первых Пациентов</a:t>
            </a:r>
            <a:endParaRPr lang="en-US" dirty="0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233873"/>
            <a:ext cx="7772400" cy="4114800"/>
          </a:xfrm>
        </p:spPr>
        <p:txBody>
          <a:bodyPr/>
          <a:lstStyle/>
          <a:p>
            <a:pPr eaLnBrk="1" hangingPunct="1"/>
            <a:r>
              <a:rPr lang="ru-RU" sz="2800" dirty="0" smtClean="0"/>
              <a:t>Постарайтесь избежать случаев, где</a:t>
            </a:r>
            <a:r>
              <a:rPr lang="en-US" sz="2800" dirty="0" smtClean="0"/>
              <a:t>:</a:t>
            </a:r>
          </a:p>
          <a:p>
            <a:pPr lvl="1" eaLnBrk="1" hangingPunct="1"/>
            <a:r>
              <a:rPr lang="ru-RU" sz="2400" dirty="0" smtClean="0"/>
              <a:t>Более чем 0.75Д астигматизм, особенно если он периферический</a:t>
            </a:r>
          </a:p>
          <a:p>
            <a:pPr lvl="1" eaLnBrk="1" hangingPunct="1"/>
            <a:r>
              <a:rPr lang="ru-RU" sz="2400" dirty="0" smtClean="0"/>
              <a:t>Роговицу нужно сделать площе чем </a:t>
            </a:r>
            <a:r>
              <a:rPr lang="en-US" sz="2400" dirty="0" smtClean="0"/>
              <a:t>38.00D</a:t>
            </a:r>
          </a:p>
          <a:p>
            <a:pPr lvl="2" eaLnBrk="1" hangingPunct="1"/>
            <a:r>
              <a:rPr lang="ru-RU" sz="2000" dirty="0" smtClean="0"/>
              <a:t>Например</a:t>
            </a:r>
            <a:r>
              <a:rPr lang="en-US" sz="2000" dirty="0" smtClean="0"/>
              <a:t>:</a:t>
            </a:r>
          </a:p>
          <a:p>
            <a:pPr lvl="3" eaLnBrk="1" hangingPunct="1"/>
            <a:r>
              <a:rPr lang="ru-RU" sz="1800" dirty="0" smtClean="0"/>
              <a:t>Роговица </a:t>
            </a:r>
            <a:r>
              <a:rPr lang="en-US" sz="1800" dirty="0" smtClean="0"/>
              <a:t>K= 41.00D</a:t>
            </a:r>
          </a:p>
          <a:p>
            <a:pPr lvl="3" eaLnBrk="1" hangingPunct="1"/>
            <a:r>
              <a:rPr lang="ru-RU" sz="1800" dirty="0" smtClean="0"/>
              <a:t>Миопия </a:t>
            </a:r>
            <a:r>
              <a:rPr lang="en-US" sz="1800" dirty="0" smtClean="0"/>
              <a:t>= -4.00D</a:t>
            </a:r>
          </a:p>
          <a:p>
            <a:pPr lvl="3" eaLnBrk="1" hangingPunct="1"/>
            <a:r>
              <a:rPr lang="ru-RU" sz="1800" dirty="0" smtClean="0"/>
              <a:t>Целевая кривизна роговицы </a:t>
            </a:r>
            <a:r>
              <a:rPr lang="en-US" sz="1800" dirty="0" smtClean="0"/>
              <a:t>= 37.00D</a:t>
            </a:r>
          </a:p>
          <a:p>
            <a:pPr lvl="1" eaLnBrk="1" hangingPunct="1"/>
            <a:r>
              <a:rPr lang="ru-RU" sz="2400" dirty="0" smtClean="0"/>
              <a:t>Превалирующий над сферой астигматизм</a:t>
            </a:r>
            <a:endParaRPr lang="en-US" sz="2400" dirty="0" smtClean="0"/>
          </a:p>
          <a:p>
            <a:pPr lvl="2" eaLnBrk="1" hangingPunct="1"/>
            <a:r>
              <a:rPr lang="ru-RU" sz="2000" dirty="0" smtClean="0"/>
              <a:t>Например</a:t>
            </a:r>
            <a:r>
              <a:rPr lang="en-US" sz="2000" dirty="0" smtClean="0"/>
              <a:t>: -0.75 –1.75 X180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woman sleeping"/>
          <p:cNvPicPr>
            <a:picLocks noChangeAspect="1" noChangeArrowheads="1"/>
          </p:cNvPicPr>
          <p:nvPr/>
        </p:nvPicPr>
        <p:blipFill>
          <a:blip r:embed="rId3" cstate="print">
            <a:lum bright="50000" contrast="-70000"/>
          </a:blip>
          <a:srcRect t="17392"/>
          <a:stretch>
            <a:fillRect/>
          </a:stretch>
        </p:blipFill>
        <p:spPr bwMode="auto">
          <a:xfrm>
            <a:off x="588963" y="577850"/>
            <a:ext cx="7962900" cy="605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3523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4213" y="1069975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dirty="0" err="1" smtClean="0"/>
              <a:t>Диагностически</a:t>
            </a:r>
            <a:r>
              <a:rPr lang="ru-RU" sz="3200" dirty="0" smtClean="0"/>
              <a:t>-лечебный набор </a:t>
            </a:r>
            <a:r>
              <a:rPr lang="en-US" sz="3200" dirty="0" smtClean="0"/>
              <a:t> </a:t>
            </a:r>
            <a:br>
              <a:rPr lang="en-US" sz="3200" dirty="0" smtClean="0"/>
            </a:br>
            <a:r>
              <a:rPr lang="en-US" sz="3200" dirty="0" smtClean="0"/>
              <a:t>Paragon CRT </a:t>
            </a:r>
            <a:br>
              <a:rPr lang="en-US" sz="3200" dirty="0" smtClean="0"/>
            </a:br>
            <a:r>
              <a:rPr lang="en-US" sz="3200" dirty="0" smtClean="0"/>
              <a:t>Diagnostic Dispensing System</a:t>
            </a:r>
            <a:r>
              <a:rPr lang="ru-RU" sz="3200" dirty="0" smtClean="0"/>
              <a:t> </a:t>
            </a:r>
            <a:r>
              <a:rPr lang="en-US" sz="3200" dirty="0" smtClean="0"/>
              <a:t>(DDS)</a:t>
            </a: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277813" y="2287588"/>
            <a:ext cx="42799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chemeClr val="bg1"/>
              </a:buClr>
            </a:pPr>
            <a:r>
              <a:rPr lang="ru-RU" sz="2400" dirty="0" smtClean="0">
                <a:solidFill>
                  <a:schemeClr val="bg1"/>
                </a:solidFill>
                <a:effectLst/>
              </a:rPr>
              <a:t>Создан на основании опыта</a:t>
            </a:r>
            <a:endParaRPr lang="en-US" sz="2400" dirty="0">
              <a:solidFill>
                <a:schemeClr val="bg1"/>
              </a:solidFill>
              <a:effectLst/>
            </a:endParaRPr>
          </a:p>
          <a:p>
            <a:pPr>
              <a:spcBef>
                <a:spcPct val="20000"/>
              </a:spcBef>
              <a:buClr>
                <a:schemeClr val="bg1"/>
              </a:buClr>
            </a:pPr>
            <a:r>
              <a:rPr lang="en-US" sz="2400" dirty="0" smtClean="0">
                <a:solidFill>
                  <a:schemeClr val="bg1"/>
                </a:solidFill>
                <a:effectLst/>
              </a:rPr>
              <a:t>100/136</a:t>
            </a:r>
            <a:r>
              <a:rPr lang="ru-RU" sz="2400" dirty="0" smtClean="0">
                <a:solidFill>
                  <a:schemeClr val="bg1"/>
                </a:solidFill>
                <a:effectLst/>
              </a:rPr>
              <a:t> линз</a:t>
            </a:r>
            <a:r>
              <a:rPr lang="en-US" sz="2400" dirty="0" smtClean="0">
                <a:solidFill>
                  <a:schemeClr val="bg1"/>
                </a:solidFill>
                <a:effectLst/>
              </a:rPr>
              <a:t> </a:t>
            </a:r>
            <a:r>
              <a:rPr lang="en-US" sz="2400" dirty="0">
                <a:solidFill>
                  <a:schemeClr val="bg1"/>
                </a:solidFill>
                <a:effectLst/>
              </a:rPr>
              <a:t>Paragon </a:t>
            </a:r>
            <a:r>
              <a:rPr lang="en-US" sz="2400" dirty="0" smtClean="0">
                <a:solidFill>
                  <a:schemeClr val="bg1"/>
                </a:solidFill>
                <a:effectLst/>
              </a:rPr>
              <a:t>CRT</a:t>
            </a:r>
            <a:endParaRPr lang="en-US" sz="2400" dirty="0">
              <a:solidFill>
                <a:schemeClr val="bg1"/>
              </a:solidFill>
              <a:effectLst/>
            </a:endParaRPr>
          </a:p>
          <a:p>
            <a:pPr marL="742950" lvl="1" indent="-285750">
              <a:spcBef>
                <a:spcPct val="20000"/>
              </a:spcBef>
              <a:buClr>
                <a:schemeClr val="bg1"/>
              </a:buClr>
              <a:buFontTx/>
              <a:buChar char="–"/>
            </a:pPr>
            <a:r>
              <a:rPr lang="en-US" sz="2000" dirty="0" smtClean="0">
                <a:solidFill>
                  <a:schemeClr val="bg1"/>
                </a:solidFill>
                <a:effectLst/>
              </a:rPr>
              <a:t>10/14 </a:t>
            </a:r>
            <a:r>
              <a:rPr lang="ru-RU" sz="2000" dirty="0" smtClean="0">
                <a:solidFill>
                  <a:schemeClr val="bg1"/>
                </a:solidFill>
                <a:effectLst/>
              </a:rPr>
              <a:t>вариантов ВС</a:t>
            </a:r>
            <a:endParaRPr lang="en-US" sz="2000" dirty="0">
              <a:solidFill>
                <a:schemeClr val="bg1"/>
              </a:solidFill>
              <a:effectLst/>
            </a:endParaRPr>
          </a:p>
          <a:p>
            <a:pPr marL="742950" lvl="1" indent="-285750">
              <a:spcBef>
                <a:spcPct val="20000"/>
              </a:spcBef>
              <a:buClr>
                <a:schemeClr val="bg1"/>
              </a:buClr>
              <a:buFontTx/>
              <a:buChar char="–"/>
            </a:pPr>
            <a:r>
              <a:rPr lang="ru-RU" sz="2000" dirty="0" smtClean="0">
                <a:solidFill>
                  <a:schemeClr val="bg1"/>
                </a:solidFill>
                <a:effectLst/>
              </a:rPr>
              <a:t>Оптическая Сила</a:t>
            </a:r>
            <a:r>
              <a:rPr lang="en-US" sz="2000" dirty="0" smtClean="0">
                <a:solidFill>
                  <a:schemeClr val="bg1"/>
                </a:solidFill>
                <a:effectLst/>
              </a:rPr>
              <a:t> </a:t>
            </a:r>
            <a:r>
              <a:rPr lang="en-US" sz="2000" dirty="0">
                <a:solidFill>
                  <a:schemeClr val="bg1"/>
                </a:solidFill>
                <a:effectLst/>
              </a:rPr>
              <a:t>- +0.50</a:t>
            </a:r>
          </a:p>
          <a:p>
            <a:pPr marL="742950" lvl="1" indent="-285750">
              <a:spcBef>
                <a:spcPct val="20000"/>
              </a:spcBef>
              <a:buClr>
                <a:schemeClr val="bg1"/>
              </a:buClr>
              <a:buFontTx/>
              <a:buChar char="–"/>
            </a:pPr>
            <a:r>
              <a:rPr lang="ru-RU" sz="2000" dirty="0" smtClean="0">
                <a:solidFill>
                  <a:schemeClr val="bg1"/>
                </a:solidFill>
                <a:effectLst/>
              </a:rPr>
              <a:t>Диаметр </a:t>
            </a:r>
            <a:r>
              <a:rPr lang="en-US" sz="2000" dirty="0" smtClean="0">
                <a:solidFill>
                  <a:schemeClr val="bg1"/>
                </a:solidFill>
                <a:effectLst/>
              </a:rPr>
              <a:t>- </a:t>
            </a:r>
            <a:r>
              <a:rPr lang="en-US" sz="2000" dirty="0">
                <a:solidFill>
                  <a:schemeClr val="bg1"/>
                </a:solidFill>
                <a:effectLst/>
              </a:rPr>
              <a:t>10.5mm</a:t>
            </a:r>
          </a:p>
          <a:p>
            <a:pPr marL="742950" lvl="1" indent="-285750">
              <a:spcBef>
                <a:spcPct val="20000"/>
              </a:spcBef>
              <a:buClr>
                <a:schemeClr val="bg1"/>
              </a:buClr>
              <a:buFontTx/>
              <a:buChar char="–"/>
            </a:pPr>
            <a:r>
              <a:rPr lang="ru-RU" sz="2000" dirty="0" smtClean="0">
                <a:solidFill>
                  <a:schemeClr val="bg1"/>
                </a:solidFill>
                <a:effectLst/>
              </a:rPr>
              <a:t>Различные </a:t>
            </a:r>
            <a:r>
              <a:rPr lang="en-US" sz="2000" dirty="0" smtClean="0">
                <a:solidFill>
                  <a:schemeClr val="bg1"/>
                </a:solidFill>
                <a:effectLst/>
              </a:rPr>
              <a:t>RZD</a:t>
            </a:r>
            <a:r>
              <a:rPr lang="ru-RU" sz="2000" dirty="0" smtClean="0">
                <a:solidFill>
                  <a:schemeClr val="bg1"/>
                </a:solidFill>
                <a:effectLst/>
              </a:rPr>
              <a:t> и </a:t>
            </a:r>
            <a:r>
              <a:rPr lang="en-US" sz="2000" dirty="0" smtClean="0">
                <a:solidFill>
                  <a:schemeClr val="bg1"/>
                </a:solidFill>
                <a:effectLst/>
              </a:rPr>
              <a:t>LZA</a:t>
            </a:r>
            <a:endParaRPr lang="en-US" sz="2000" dirty="0">
              <a:solidFill>
                <a:schemeClr val="bg1"/>
              </a:solidFill>
              <a:effectLst/>
            </a:endParaRPr>
          </a:p>
          <a:p>
            <a:pPr marL="742950" lvl="1" indent="-285750">
              <a:spcBef>
                <a:spcPct val="20000"/>
              </a:spcBef>
              <a:buClr>
                <a:schemeClr val="bg1"/>
              </a:buClr>
              <a:buFontTx/>
              <a:buChar char="–"/>
            </a:pPr>
            <a:r>
              <a:rPr lang="ru-RU" sz="2000" dirty="0" smtClean="0">
                <a:solidFill>
                  <a:schemeClr val="bg1"/>
                </a:solidFill>
                <a:effectLst/>
              </a:rPr>
              <a:t>Материал –</a:t>
            </a:r>
          </a:p>
          <a:p>
            <a:pPr lvl="1">
              <a:spcBef>
                <a:spcPct val="20000"/>
              </a:spcBef>
              <a:buClr>
                <a:schemeClr val="bg1"/>
              </a:buClr>
            </a:pPr>
            <a:r>
              <a:rPr lang="ru-RU" sz="2000" dirty="0">
                <a:solidFill>
                  <a:schemeClr val="bg1"/>
                </a:solidFill>
                <a:effectLst/>
              </a:rPr>
              <a:t> </a:t>
            </a:r>
            <a:r>
              <a:rPr lang="ru-RU" sz="2000" dirty="0" smtClean="0">
                <a:solidFill>
                  <a:schemeClr val="bg1"/>
                </a:solidFill>
                <a:effectLst/>
              </a:rPr>
              <a:t>     </a:t>
            </a:r>
            <a:r>
              <a:rPr lang="en-US" sz="2000" dirty="0" smtClean="0">
                <a:solidFill>
                  <a:schemeClr val="bg1"/>
                </a:solidFill>
                <a:effectLst/>
              </a:rPr>
              <a:t>Paragon </a:t>
            </a:r>
            <a:r>
              <a:rPr lang="en-US" sz="2000" dirty="0">
                <a:solidFill>
                  <a:schemeClr val="bg1"/>
                </a:solidFill>
                <a:effectLst/>
              </a:rPr>
              <a:t>HDS</a:t>
            </a:r>
            <a:r>
              <a:rPr lang="en-US" sz="2000" baseline="30000" dirty="0">
                <a:solidFill>
                  <a:schemeClr val="bg1"/>
                </a:solidFill>
                <a:effectLst/>
                <a:cs typeface="Arial" charset="0"/>
              </a:rPr>
              <a:t>®</a:t>
            </a:r>
            <a:r>
              <a:rPr lang="en-US" sz="2000" dirty="0">
                <a:solidFill>
                  <a:schemeClr val="bg1"/>
                </a:solidFill>
                <a:effectLst/>
              </a:rPr>
              <a:t>100</a:t>
            </a:r>
          </a:p>
          <a:p>
            <a:pPr>
              <a:spcBef>
                <a:spcPct val="20000"/>
              </a:spcBef>
              <a:buClr>
                <a:schemeClr val="bg1"/>
              </a:buClr>
            </a:pPr>
            <a:r>
              <a:rPr lang="ru-RU" sz="2400" dirty="0" smtClean="0">
                <a:solidFill>
                  <a:schemeClr val="bg1"/>
                </a:solidFill>
                <a:effectLst/>
              </a:rPr>
              <a:t>«</a:t>
            </a:r>
            <a:r>
              <a:rPr lang="ru-RU" sz="2400" dirty="0" err="1" smtClean="0">
                <a:solidFill>
                  <a:schemeClr val="bg1"/>
                </a:solidFill>
                <a:effectLst/>
              </a:rPr>
              <a:t>Прописываемость</a:t>
            </a:r>
            <a:r>
              <a:rPr lang="ru-RU" sz="2400" dirty="0" smtClean="0">
                <a:solidFill>
                  <a:schemeClr val="bg1"/>
                </a:solidFill>
                <a:effectLst/>
              </a:rPr>
              <a:t>»:</a:t>
            </a:r>
          </a:p>
          <a:p>
            <a:pPr>
              <a:spcBef>
                <a:spcPct val="20000"/>
              </a:spcBef>
              <a:buClr>
                <a:schemeClr val="bg1"/>
              </a:buClr>
            </a:pPr>
            <a:r>
              <a:rPr lang="ru-RU" sz="2400" dirty="0" smtClean="0">
                <a:solidFill>
                  <a:schemeClr val="bg1"/>
                </a:solidFill>
                <a:effectLst/>
              </a:rPr>
              <a:t> – около </a:t>
            </a:r>
            <a:r>
              <a:rPr lang="en-US" sz="2400" dirty="0" smtClean="0">
                <a:solidFill>
                  <a:schemeClr val="bg1"/>
                </a:solidFill>
                <a:effectLst/>
              </a:rPr>
              <a:t>80 </a:t>
            </a:r>
            <a:r>
              <a:rPr lang="en-US" sz="2400" dirty="0">
                <a:solidFill>
                  <a:schemeClr val="bg1"/>
                </a:solidFill>
                <a:effectLst/>
              </a:rPr>
              <a:t>% </a:t>
            </a:r>
            <a:endParaRPr lang="en-US" sz="2000" dirty="0">
              <a:solidFill>
                <a:schemeClr val="bg1"/>
              </a:solidFill>
              <a:effectLst/>
            </a:endParaRPr>
          </a:p>
        </p:txBody>
      </p:sp>
      <p:pic>
        <p:nvPicPr>
          <p:cNvPr id="26629" name="Picture 5" descr="Picture 00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89438" y="2619375"/>
            <a:ext cx="4581525" cy="343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050"/>
          <p:cNvSpPr>
            <a:spLocks noGrp="1" noChangeArrowheads="1"/>
          </p:cNvSpPr>
          <p:nvPr>
            <p:ph type="title"/>
          </p:nvPr>
        </p:nvSpPr>
        <p:spPr>
          <a:xfrm>
            <a:off x="1167897" y="728790"/>
            <a:ext cx="7704473" cy="475312"/>
          </a:xfrm>
        </p:spPr>
        <p:txBody>
          <a:bodyPr/>
          <a:lstStyle/>
          <a:p>
            <a:pPr eaLnBrk="1" hangingPunct="1"/>
            <a:r>
              <a:rPr lang="ru-RU" sz="3200" dirty="0" smtClean="0">
                <a:solidFill>
                  <a:srgbClr val="000066"/>
                </a:solidFill>
              </a:rPr>
              <a:t>Подбор линз</a:t>
            </a:r>
            <a:r>
              <a:rPr lang="en-US" sz="3200" dirty="0" smtClean="0">
                <a:solidFill>
                  <a:srgbClr val="000066"/>
                </a:solidFill>
              </a:rPr>
              <a:t> </a:t>
            </a:r>
            <a:r>
              <a:rPr lang="ru-RU" sz="3200" dirty="0">
                <a:solidFill>
                  <a:srgbClr val="000066"/>
                </a:solidFill>
              </a:rPr>
              <a:t> </a:t>
            </a:r>
            <a:r>
              <a:rPr lang="en-US" sz="3200" dirty="0" smtClean="0">
                <a:solidFill>
                  <a:srgbClr val="000066"/>
                </a:solidFill>
              </a:rPr>
              <a:t>Paragon CRT </a:t>
            </a:r>
          </a:p>
        </p:txBody>
      </p:sp>
      <p:sp>
        <p:nvSpPr>
          <p:cNvPr id="27651" name="Rectangle 2051"/>
          <p:cNvSpPr>
            <a:spLocks noGrp="1" noChangeArrowheads="1"/>
          </p:cNvSpPr>
          <p:nvPr>
            <p:ph type="body" idx="1"/>
          </p:nvPr>
        </p:nvSpPr>
        <p:spPr>
          <a:xfrm>
            <a:off x="855663" y="1649899"/>
            <a:ext cx="7772400" cy="4114800"/>
          </a:xfrm>
        </p:spPr>
        <p:txBody>
          <a:bodyPr/>
          <a:lstStyle/>
          <a:p>
            <a:pPr marL="609600" indent="-609600" eaLnBrk="1" hangingPunct="1"/>
            <a:r>
              <a:rPr lang="ru-RU" dirty="0" smtClean="0"/>
              <a:t>Необходимые Клинические Данные:</a:t>
            </a:r>
            <a:r>
              <a:rPr lang="en-US" dirty="0" smtClean="0"/>
              <a:t> </a:t>
            </a:r>
          </a:p>
          <a:p>
            <a:pPr marL="609600" indent="-609600" eaLnBrk="1" hangingPunct="1"/>
            <a:r>
              <a:rPr lang="ru-RU" dirty="0" smtClean="0"/>
              <a:t>Кривизна Плоского Меридиана –</a:t>
            </a:r>
            <a:r>
              <a:rPr lang="en-US" dirty="0" smtClean="0"/>
              <a:t> K</a:t>
            </a:r>
          </a:p>
          <a:p>
            <a:pPr marL="609600" indent="-609600" eaLnBrk="1" hangingPunct="1"/>
            <a:r>
              <a:rPr lang="ru-RU" dirty="0" smtClean="0"/>
              <a:t>Сферическая Рефракция </a:t>
            </a:r>
          </a:p>
          <a:p>
            <a:pPr marL="609600" indent="-609600" eaLnBrk="1" hangingPunct="1"/>
            <a:r>
              <a:rPr lang="ru-RU" sz="24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(без учета цилиндра)</a:t>
            </a:r>
            <a:endParaRPr lang="en-US" sz="2400" i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45124" name="Rectangle 2052"/>
          <p:cNvSpPr>
            <a:spLocks noChangeArrowheads="1"/>
          </p:cNvSpPr>
          <p:nvPr/>
        </p:nvSpPr>
        <p:spPr bwMode="auto">
          <a:xfrm>
            <a:off x="531813" y="4529138"/>
            <a:ext cx="77724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defRPr/>
            </a:pPr>
            <a:r>
              <a:rPr lang="ru-RU" sz="2800" dirty="0" smtClean="0">
                <a:solidFill>
                  <a:schemeClr val="tx1"/>
                </a:solidFill>
                <a:effectLst/>
              </a:rPr>
              <a:t>Пример</a:t>
            </a:r>
            <a:r>
              <a:rPr lang="en-US" sz="2800" dirty="0" smtClean="0">
                <a:solidFill>
                  <a:schemeClr val="tx1"/>
                </a:solidFill>
                <a:effectLst/>
              </a:rPr>
              <a:t>:</a:t>
            </a:r>
            <a:r>
              <a:rPr lang="en-US" sz="2800" dirty="0">
                <a:solidFill>
                  <a:schemeClr val="tx1"/>
                </a:solidFill>
                <a:effectLst/>
              </a:rPr>
              <a:t>	</a:t>
            </a:r>
            <a:r>
              <a:rPr lang="en-US" sz="2800" dirty="0" smtClean="0">
                <a:solidFill>
                  <a:schemeClr val="tx1"/>
                </a:solidFill>
                <a:effectLst/>
              </a:rPr>
              <a:t>K</a:t>
            </a:r>
            <a:r>
              <a:rPr lang="en-US" sz="2800" dirty="0">
                <a:solidFill>
                  <a:srgbClr val="FF0000"/>
                </a:solidFill>
                <a:effectLst/>
              </a:rPr>
              <a:t>	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800" dirty="0">
                <a:solidFill>
                  <a:srgbClr val="FF0000"/>
                </a:solidFill>
                <a:effectLst/>
              </a:rPr>
              <a:t>43.25</a:t>
            </a:r>
            <a:r>
              <a:rPr lang="en-US" sz="2800" dirty="0">
                <a:solidFill>
                  <a:srgbClr val="FFFFFF"/>
                </a:solidFill>
                <a:effectLst>
                  <a:outerShdw blurRad="38100" dist="38100" dir="2700000" algn="tl">
                    <a:srgbClr val="5F5F5F"/>
                  </a:outerShdw>
                </a:effectLst>
              </a:rPr>
              <a:t> </a:t>
            </a:r>
            <a:r>
              <a:rPr lang="en-US" sz="2800" dirty="0">
                <a:solidFill>
                  <a:srgbClr val="969696"/>
                </a:solidFill>
                <a:effectLst/>
              </a:rPr>
              <a:t>@180 44.25 @ 90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		</a:t>
            </a:r>
            <a:r>
              <a:rPr lang="en-US" sz="2800" dirty="0">
                <a:solidFill>
                  <a:srgbClr val="96969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	</a:t>
            </a:r>
            <a:r>
              <a:rPr lang="ru-RU" sz="2800" dirty="0" err="1" smtClean="0">
                <a:solidFill>
                  <a:schemeClr val="tx1"/>
                </a:solidFill>
                <a:effectLst/>
              </a:rPr>
              <a:t>Реф</a:t>
            </a:r>
            <a:r>
              <a:rPr lang="ru-RU" sz="2800" dirty="0" smtClean="0">
                <a:solidFill>
                  <a:schemeClr val="tx1"/>
                </a:solidFill>
                <a:effectLst/>
              </a:rPr>
              <a:t>.</a:t>
            </a:r>
            <a:r>
              <a:rPr lang="en-US" sz="2800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</a:t>
            </a:r>
            <a:r>
              <a:rPr lang="en-US" sz="2800" dirty="0">
                <a:solidFill>
                  <a:srgbClr val="FF0000"/>
                </a:solidFill>
                <a:effectLst/>
              </a:rPr>
              <a:t>-3.50</a:t>
            </a:r>
            <a:r>
              <a:rPr lang="en-US" sz="2800" dirty="0">
                <a:solidFill>
                  <a:srgbClr val="FFFFFF"/>
                </a:solidFill>
                <a:effectLst>
                  <a:outerShdw blurRad="38100" dist="38100" dir="2700000" algn="tl">
                    <a:srgbClr val="5F5F5F"/>
                  </a:outerShdw>
                </a:effectLst>
              </a:rPr>
              <a:t> </a:t>
            </a:r>
            <a:r>
              <a:rPr lang="en-US" sz="2800" dirty="0">
                <a:solidFill>
                  <a:srgbClr val="969696"/>
                </a:solidFill>
                <a:effectLst/>
              </a:rPr>
              <a:t>-0.50 X 180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			</a:t>
            </a:r>
            <a:endParaRPr lang="en-US" sz="4000" u="sng" dirty="0">
              <a:solidFill>
                <a:srgbClr val="FFFFFF"/>
              </a:solidFill>
              <a:effectLst>
                <a:outerShdw blurRad="38100" dist="38100" dir="2700000" algn="tl">
                  <a:srgbClr val="5F5F5F"/>
                </a:outerShdw>
              </a:effectLst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050"/>
          <p:cNvSpPr>
            <a:spLocks noGrp="1" noChangeArrowheads="1"/>
          </p:cNvSpPr>
          <p:nvPr>
            <p:ph type="title"/>
          </p:nvPr>
        </p:nvSpPr>
        <p:spPr>
          <a:xfrm>
            <a:off x="506413" y="501650"/>
            <a:ext cx="7772400" cy="641350"/>
          </a:xfrm>
        </p:spPr>
        <p:txBody>
          <a:bodyPr/>
          <a:lstStyle/>
          <a:p>
            <a:pPr eaLnBrk="1" hangingPunct="1"/>
            <a:r>
              <a:rPr lang="ru-RU" sz="2800" dirty="0" smtClean="0">
                <a:solidFill>
                  <a:srgbClr val="000099"/>
                </a:solidFill>
              </a:rPr>
              <a:t>Линейка для Подбора Линз</a:t>
            </a:r>
            <a:endParaRPr lang="en-US" sz="2800" dirty="0" smtClean="0">
              <a:solidFill>
                <a:srgbClr val="000099"/>
              </a:solidFill>
            </a:endParaRPr>
          </a:p>
        </p:txBody>
      </p:sp>
      <p:sp>
        <p:nvSpPr>
          <p:cNvPr id="3847171" name="Rectangle 2051"/>
          <p:cNvSpPr>
            <a:spLocks noGrp="1" noChangeArrowheads="1"/>
          </p:cNvSpPr>
          <p:nvPr>
            <p:ph type="body" idx="1"/>
          </p:nvPr>
        </p:nvSpPr>
        <p:spPr>
          <a:xfrm>
            <a:off x="42202" y="4455138"/>
            <a:ext cx="8935770" cy="558800"/>
          </a:xfrm>
        </p:spPr>
        <p:txBody>
          <a:bodyPr/>
          <a:lstStyle/>
          <a:p>
            <a:pPr marL="533400" indent="-533400" eaLnBrk="1" hangingPunct="1">
              <a:buClr>
                <a:srgbClr val="FF0000"/>
              </a:buClr>
            </a:pPr>
            <a:r>
              <a:rPr lang="ru-RU" sz="2400" spc="-30" dirty="0" smtClean="0">
                <a:solidFill>
                  <a:srgbClr val="FF0000"/>
                </a:solidFill>
              </a:rPr>
              <a:t>1. </a:t>
            </a:r>
            <a:r>
              <a:rPr lang="ru-RU" sz="2400" spc="-30" dirty="0" smtClean="0"/>
              <a:t>Двигайте линейку и найдите требуемую кривизну роговицы</a:t>
            </a:r>
            <a:endParaRPr lang="en-US" sz="2400" spc="-30" dirty="0" smtClean="0"/>
          </a:p>
        </p:txBody>
      </p:sp>
      <p:sp>
        <p:nvSpPr>
          <p:cNvPr id="28676" name="Text Box 2052"/>
          <p:cNvSpPr txBox="1">
            <a:spLocks noChangeArrowheads="1"/>
          </p:cNvSpPr>
          <p:nvPr/>
        </p:nvSpPr>
        <p:spPr bwMode="auto">
          <a:xfrm>
            <a:off x="7170738" y="2433638"/>
            <a:ext cx="11207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effectLst/>
              </a:rPr>
              <a:t>&lt;Sliding Tab&gt;</a:t>
            </a:r>
          </a:p>
        </p:txBody>
      </p:sp>
      <p:sp>
        <p:nvSpPr>
          <p:cNvPr id="28677" name="Rectangle 2053"/>
          <p:cNvSpPr>
            <a:spLocks noChangeArrowheads="1"/>
          </p:cNvSpPr>
          <p:nvPr/>
        </p:nvSpPr>
        <p:spPr bwMode="auto">
          <a:xfrm>
            <a:off x="1662113" y="2076450"/>
            <a:ext cx="438150" cy="1057275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chemeClr val="tx1"/>
              </a:solidFill>
              <a:effectLst/>
            </a:endParaRPr>
          </a:p>
        </p:txBody>
      </p:sp>
      <p:sp>
        <p:nvSpPr>
          <p:cNvPr id="3847174" name="Rectangle 2054"/>
          <p:cNvSpPr>
            <a:spLocks noChangeArrowheads="1"/>
          </p:cNvSpPr>
          <p:nvPr/>
        </p:nvSpPr>
        <p:spPr bwMode="auto">
          <a:xfrm>
            <a:off x="4500563" y="1400175"/>
            <a:ext cx="238125" cy="2295525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28679" name="Picture 2055" descr="Slide Rule 3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b="48866"/>
          <a:stretch>
            <a:fillRect/>
          </a:stretch>
        </p:blipFill>
        <p:spPr bwMode="auto">
          <a:xfrm>
            <a:off x="533400" y="1143000"/>
            <a:ext cx="7953375" cy="2936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847176" name="AutoShape 2056"/>
          <p:cNvSpPr>
            <a:spLocks noChangeArrowheads="1"/>
          </p:cNvSpPr>
          <p:nvPr/>
        </p:nvSpPr>
        <p:spPr bwMode="auto">
          <a:xfrm rot="-5631638">
            <a:off x="6926262" y="2341563"/>
            <a:ext cx="574675" cy="508000"/>
          </a:xfrm>
          <a:custGeom>
            <a:avLst/>
            <a:gdLst>
              <a:gd name="G0" fmla="+- 10732 0 0"/>
              <a:gd name="G1" fmla="+- -8739484 0 0"/>
              <a:gd name="G2" fmla="+- 0 0 -8739484"/>
              <a:gd name="T0" fmla="*/ 0 256 1"/>
              <a:gd name="T1" fmla="*/ 180 256 1"/>
              <a:gd name="G3" fmla="+- -8739484 T0 T1"/>
              <a:gd name="T2" fmla="*/ 0 256 1"/>
              <a:gd name="T3" fmla="*/ 90 256 1"/>
              <a:gd name="G4" fmla="+- -8739484 T2 T3"/>
              <a:gd name="G5" fmla="*/ G4 2 1"/>
              <a:gd name="T4" fmla="*/ 90 256 1"/>
              <a:gd name="T5" fmla="*/ 0 256 1"/>
              <a:gd name="G6" fmla="+- -8739484 T4 T5"/>
              <a:gd name="G7" fmla="*/ G6 2 1"/>
              <a:gd name="G8" fmla="abs -8739484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732"/>
              <a:gd name="G18" fmla="*/ 10732 1 2"/>
              <a:gd name="G19" fmla="+- G18 5400 0"/>
              <a:gd name="G20" fmla="cos G19 -8739484"/>
              <a:gd name="G21" fmla="sin G19 -8739484"/>
              <a:gd name="G22" fmla="+- G20 10800 0"/>
              <a:gd name="G23" fmla="+- G21 10800 0"/>
              <a:gd name="G24" fmla="+- 10800 0 G20"/>
              <a:gd name="G25" fmla="+- 10732 10800 0"/>
              <a:gd name="G26" fmla="?: G9 G17 G25"/>
              <a:gd name="G27" fmla="?: G9 0 21600"/>
              <a:gd name="G28" fmla="cos 10800 -8739484"/>
              <a:gd name="G29" fmla="sin 10800 -8739484"/>
              <a:gd name="G30" fmla="sin 10732 -8739484"/>
              <a:gd name="G31" fmla="+- G28 10800 0"/>
              <a:gd name="G32" fmla="+- G29 10800 0"/>
              <a:gd name="G33" fmla="+- G30 10800 0"/>
              <a:gd name="G34" fmla="?: G4 0 G31"/>
              <a:gd name="G35" fmla="?: -8739484 G34 0"/>
              <a:gd name="G36" fmla="?: G6 G35 G31"/>
              <a:gd name="G37" fmla="+- 21600 0 G36"/>
              <a:gd name="G38" fmla="?: G4 0 G33"/>
              <a:gd name="G39" fmla="?: -8739484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3409 w 21600"/>
              <a:gd name="T15" fmla="*/ 2971 h 21600"/>
              <a:gd name="T16" fmla="*/ 10800 w 21600"/>
              <a:gd name="T17" fmla="*/ 68 h 21600"/>
              <a:gd name="T18" fmla="*/ 18191 w 21600"/>
              <a:gd name="T19" fmla="*/ 2971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432" y="2996"/>
                </a:moveTo>
                <a:cubicBezTo>
                  <a:pt x="5424" y="1115"/>
                  <a:pt x="8060" y="67"/>
                  <a:pt x="10800" y="68"/>
                </a:cubicBezTo>
                <a:cubicBezTo>
                  <a:pt x="13539" y="68"/>
                  <a:pt x="16175" y="1115"/>
                  <a:pt x="18167" y="2996"/>
                </a:cubicBezTo>
                <a:lnTo>
                  <a:pt x="18214" y="2947"/>
                </a:lnTo>
                <a:cubicBezTo>
                  <a:pt x="16209" y="1054"/>
                  <a:pt x="13556" y="-1"/>
                  <a:pt x="10799" y="0"/>
                </a:cubicBezTo>
                <a:cubicBezTo>
                  <a:pt x="8043" y="0"/>
                  <a:pt x="5390" y="1054"/>
                  <a:pt x="3385" y="2947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847177" name="Line 2057"/>
          <p:cNvSpPr>
            <a:spLocks noChangeShapeType="1"/>
          </p:cNvSpPr>
          <p:nvPr/>
        </p:nvSpPr>
        <p:spPr bwMode="auto">
          <a:xfrm flipH="1">
            <a:off x="7037388" y="2794000"/>
            <a:ext cx="0" cy="1282700"/>
          </a:xfrm>
          <a:prstGeom prst="line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/>
          <a:lstStyle/>
          <a:p>
            <a:pPr>
              <a:defRPr/>
            </a:pPr>
            <a:endParaRPr lang="en-US"/>
          </a:p>
        </p:txBody>
      </p:sp>
      <p:sp>
        <p:nvSpPr>
          <p:cNvPr id="3847178" name="Line 2058"/>
          <p:cNvSpPr>
            <a:spLocks noChangeShapeType="1"/>
          </p:cNvSpPr>
          <p:nvPr/>
        </p:nvSpPr>
        <p:spPr bwMode="auto">
          <a:xfrm flipV="1">
            <a:off x="7010400" y="1143000"/>
            <a:ext cx="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847179" name="Rectangle 2059"/>
          <p:cNvSpPr>
            <a:spLocks noChangeArrowheads="1"/>
          </p:cNvSpPr>
          <p:nvPr/>
        </p:nvSpPr>
        <p:spPr bwMode="auto">
          <a:xfrm>
            <a:off x="1905000" y="2538413"/>
            <a:ext cx="304800" cy="109537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847180" name="Rectangle 2060"/>
          <p:cNvSpPr>
            <a:spLocks noChangeArrowheads="1"/>
          </p:cNvSpPr>
          <p:nvPr/>
        </p:nvSpPr>
        <p:spPr bwMode="auto">
          <a:xfrm>
            <a:off x="4919663" y="2667000"/>
            <a:ext cx="228600" cy="15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847181" name="Rectangle 2061"/>
          <p:cNvSpPr>
            <a:spLocks noChangeArrowheads="1"/>
          </p:cNvSpPr>
          <p:nvPr/>
        </p:nvSpPr>
        <p:spPr bwMode="auto">
          <a:xfrm>
            <a:off x="4648200" y="2667000"/>
            <a:ext cx="276225" cy="15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grpSp>
        <p:nvGrpSpPr>
          <p:cNvPr id="2" name="Group 2062"/>
          <p:cNvGrpSpPr>
            <a:grpSpLocks/>
          </p:cNvGrpSpPr>
          <p:nvPr/>
        </p:nvGrpSpPr>
        <p:grpSpPr bwMode="auto">
          <a:xfrm>
            <a:off x="1447800" y="2362200"/>
            <a:ext cx="731838" cy="457200"/>
            <a:chOff x="912" y="1488"/>
            <a:chExt cx="461" cy="288"/>
          </a:xfrm>
        </p:grpSpPr>
        <p:grpSp>
          <p:nvGrpSpPr>
            <p:cNvPr id="28695" name="Group 2063"/>
            <p:cNvGrpSpPr>
              <a:grpSpLocks/>
            </p:cNvGrpSpPr>
            <p:nvPr/>
          </p:nvGrpSpPr>
          <p:grpSpPr bwMode="auto">
            <a:xfrm>
              <a:off x="1200" y="1584"/>
              <a:ext cx="173" cy="81"/>
              <a:chOff x="3648" y="144"/>
              <a:chExt cx="336" cy="144"/>
            </a:xfrm>
          </p:grpSpPr>
          <p:sp>
            <p:nvSpPr>
              <p:cNvPr id="3847184" name="Rectangle 2064"/>
              <p:cNvSpPr>
                <a:spLocks noChangeArrowheads="1"/>
              </p:cNvSpPr>
              <p:nvPr/>
            </p:nvSpPr>
            <p:spPr bwMode="auto">
              <a:xfrm>
                <a:off x="3648" y="144"/>
                <a:ext cx="336" cy="144"/>
              </a:xfrm>
              <a:prstGeom prst="rect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847185" name="AutoShape 2065"/>
              <p:cNvSpPr>
                <a:spLocks noChangeArrowheads="1"/>
              </p:cNvSpPr>
              <p:nvPr/>
            </p:nvSpPr>
            <p:spPr bwMode="auto">
              <a:xfrm flipV="1">
                <a:off x="3743" y="144"/>
                <a:ext cx="146" cy="144"/>
              </a:xfrm>
              <a:prstGeom prst="triangle">
                <a:avLst>
                  <a:gd name="adj" fmla="val 50000"/>
                </a:avLst>
              </a:prstGeom>
              <a:solidFill>
                <a:srgbClr val="EAEAEA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28696" name="Text Box 2066"/>
            <p:cNvSpPr txBox="1">
              <a:spLocks noChangeArrowheads="1"/>
            </p:cNvSpPr>
            <p:nvPr/>
          </p:nvSpPr>
          <p:spPr bwMode="auto">
            <a:xfrm>
              <a:off x="912" y="1488"/>
              <a:ext cx="26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0000"/>
                  </a:solidFill>
                  <a:effectLst/>
                  <a:latin typeface="Arial Unicode MS" pitchFamily="34" charset="-128"/>
                </a:rPr>
                <a:t>1.</a:t>
              </a:r>
            </a:p>
          </p:txBody>
        </p:sp>
      </p:grpSp>
      <p:grpSp>
        <p:nvGrpSpPr>
          <p:cNvPr id="4" name="Group 2067"/>
          <p:cNvGrpSpPr>
            <a:grpSpLocks/>
          </p:cNvGrpSpPr>
          <p:nvPr/>
        </p:nvGrpSpPr>
        <p:grpSpPr bwMode="auto">
          <a:xfrm>
            <a:off x="4953000" y="2505075"/>
            <a:ext cx="990600" cy="1228725"/>
            <a:chOff x="3120" y="1578"/>
            <a:chExt cx="624" cy="774"/>
          </a:xfrm>
        </p:grpSpPr>
        <p:sp>
          <p:nvSpPr>
            <p:cNvPr id="28693" name="Rectangle 2068"/>
            <p:cNvSpPr>
              <a:spLocks noChangeArrowheads="1"/>
            </p:cNvSpPr>
            <p:nvPr/>
          </p:nvSpPr>
          <p:spPr bwMode="auto">
            <a:xfrm>
              <a:off x="3120" y="1968"/>
              <a:ext cx="624" cy="384"/>
            </a:xfrm>
            <a:prstGeom prst="rect">
              <a:avLst/>
            </a:prstGeom>
            <a:solidFill>
              <a:srgbClr val="C0AACA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3200">
                  <a:solidFill>
                    <a:schemeClr val="tx1"/>
                  </a:solidFill>
                  <a:effectLst/>
                </a:rPr>
                <a:t>-3.50</a:t>
              </a:r>
            </a:p>
          </p:txBody>
        </p:sp>
        <p:sp>
          <p:nvSpPr>
            <p:cNvPr id="28694" name="Text Box 2069"/>
            <p:cNvSpPr txBox="1">
              <a:spLocks noChangeArrowheads="1"/>
            </p:cNvSpPr>
            <p:nvPr/>
          </p:nvSpPr>
          <p:spPr bwMode="auto">
            <a:xfrm>
              <a:off x="3302" y="1578"/>
              <a:ext cx="290" cy="333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 b="1">
                  <a:solidFill>
                    <a:srgbClr val="FF0000"/>
                  </a:solidFill>
                  <a:effectLst/>
                  <a:latin typeface="Arial Unicode MS" pitchFamily="34" charset="-128"/>
                </a:rPr>
                <a:t>2.</a:t>
              </a:r>
            </a:p>
          </p:txBody>
        </p:sp>
      </p:grpSp>
      <p:grpSp>
        <p:nvGrpSpPr>
          <p:cNvPr id="5" name="Group 2070"/>
          <p:cNvGrpSpPr>
            <a:grpSpLocks/>
          </p:cNvGrpSpPr>
          <p:nvPr/>
        </p:nvGrpSpPr>
        <p:grpSpPr bwMode="auto">
          <a:xfrm>
            <a:off x="2590800" y="2540000"/>
            <a:ext cx="2362200" cy="1193800"/>
            <a:chOff x="1632" y="1600"/>
            <a:chExt cx="1488" cy="752"/>
          </a:xfrm>
        </p:grpSpPr>
        <p:sp>
          <p:nvSpPr>
            <p:cNvPr id="28691" name="Text Box 2071"/>
            <p:cNvSpPr txBox="1">
              <a:spLocks noChangeArrowheads="1"/>
            </p:cNvSpPr>
            <p:nvPr/>
          </p:nvSpPr>
          <p:spPr bwMode="auto">
            <a:xfrm>
              <a:off x="1632" y="1968"/>
              <a:ext cx="1488" cy="384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spcBef>
                  <a:spcPct val="50000"/>
                </a:spcBef>
              </a:pPr>
              <a:r>
                <a:rPr lang="en-US" sz="3200">
                  <a:solidFill>
                    <a:schemeClr val="tx1"/>
                  </a:solidFill>
                  <a:effectLst/>
                </a:rPr>
                <a:t>86-550-33</a:t>
              </a:r>
            </a:p>
          </p:txBody>
        </p:sp>
        <p:sp>
          <p:nvSpPr>
            <p:cNvPr id="28692" name="Text Box 2072"/>
            <p:cNvSpPr txBox="1">
              <a:spLocks noChangeArrowheads="1"/>
            </p:cNvSpPr>
            <p:nvPr/>
          </p:nvSpPr>
          <p:spPr bwMode="auto">
            <a:xfrm>
              <a:off x="2304" y="1600"/>
              <a:ext cx="28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 b="1">
                  <a:solidFill>
                    <a:srgbClr val="FF0000"/>
                  </a:solidFill>
                  <a:effectLst/>
                  <a:latin typeface="Arial Unicode MS" pitchFamily="34" charset="-128"/>
                </a:rPr>
                <a:t>3.</a:t>
              </a:r>
            </a:p>
          </p:txBody>
        </p:sp>
      </p:grpSp>
      <p:sp>
        <p:nvSpPr>
          <p:cNvPr id="3847193" name="Rectangle 2073"/>
          <p:cNvSpPr>
            <a:spLocks noChangeArrowheads="1"/>
          </p:cNvSpPr>
          <p:nvPr/>
        </p:nvSpPr>
        <p:spPr bwMode="auto">
          <a:xfrm>
            <a:off x="190224" y="5767058"/>
            <a:ext cx="8639725" cy="796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marL="533400" indent="-533400">
              <a:spcBef>
                <a:spcPct val="20000"/>
              </a:spcBef>
              <a:buClr>
                <a:srgbClr val="FF0000"/>
              </a:buClr>
            </a:pPr>
            <a:r>
              <a:rPr lang="en-US" sz="2400" dirty="0">
                <a:solidFill>
                  <a:srgbClr val="FF0000"/>
                </a:solidFill>
                <a:effectLst/>
              </a:rPr>
              <a:t>3.</a:t>
            </a:r>
            <a:r>
              <a:rPr lang="en-US" sz="2400" dirty="0">
                <a:solidFill>
                  <a:schemeClr val="tx1"/>
                </a:solidFill>
                <a:effectLst/>
              </a:rPr>
              <a:t>   </a:t>
            </a:r>
            <a:r>
              <a:rPr lang="ru-RU" sz="2400" dirty="0" smtClean="0">
                <a:solidFill>
                  <a:schemeClr val="tx1"/>
                </a:solidFill>
                <a:effectLst/>
              </a:rPr>
              <a:t>Параметры линзы найдете напротив значения рефракции</a:t>
            </a:r>
            <a:endParaRPr lang="en-US" sz="2400" dirty="0">
              <a:solidFill>
                <a:schemeClr val="tx1"/>
              </a:solidFill>
              <a:effectLst/>
            </a:endParaRPr>
          </a:p>
        </p:txBody>
      </p:sp>
      <p:sp>
        <p:nvSpPr>
          <p:cNvPr id="3847194" name="Rectangle 2074"/>
          <p:cNvSpPr>
            <a:spLocks noChangeArrowheads="1"/>
          </p:cNvSpPr>
          <p:nvPr/>
        </p:nvSpPr>
        <p:spPr bwMode="auto">
          <a:xfrm>
            <a:off x="190224" y="5211401"/>
            <a:ext cx="835366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marL="533400" indent="-533400">
              <a:spcBef>
                <a:spcPct val="20000"/>
              </a:spcBef>
              <a:buClr>
                <a:srgbClr val="FF0000"/>
              </a:buClr>
            </a:pPr>
            <a:r>
              <a:rPr lang="en-US" sz="2400" dirty="0">
                <a:solidFill>
                  <a:srgbClr val="FF0000"/>
                </a:solidFill>
                <a:effectLst/>
              </a:rPr>
              <a:t>2.</a:t>
            </a:r>
            <a:r>
              <a:rPr lang="en-US" sz="2400" dirty="0">
                <a:solidFill>
                  <a:schemeClr val="tx1"/>
                </a:solidFill>
                <a:effectLst/>
              </a:rPr>
              <a:t>   </a:t>
            </a:r>
            <a:r>
              <a:rPr lang="ru-RU" sz="2400" dirty="0" smtClean="0">
                <a:solidFill>
                  <a:schemeClr val="tx1"/>
                </a:solidFill>
                <a:effectLst/>
              </a:rPr>
              <a:t>В правой колонке найдите требуемую рефракцию</a:t>
            </a:r>
            <a:endParaRPr lang="en-US" sz="2400" dirty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84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847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84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3" presetClass="entr" presetSubtype="27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5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84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847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500"/>
                            </p:stCondLst>
                            <p:childTnLst>
                              <p:par>
                                <p:cTn id="35" presetID="23" presetClass="entr" presetSubtype="27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47171" grpId="0" build="p" autoUpdateAnimBg="0" advAuto="0"/>
      <p:bldP spid="3847180" grpId="0" animBg="1"/>
      <p:bldP spid="3847181" grpId="0" animBg="1"/>
      <p:bldP spid="3847193" grpId="0" autoUpdateAnimBg="0"/>
      <p:bldP spid="3847194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Подбор достаточно прост</a:t>
            </a:r>
            <a:r>
              <a:rPr lang="en-US" dirty="0" smtClean="0"/>
              <a:t>. . .</a:t>
            </a:r>
          </a:p>
        </p:txBody>
      </p:sp>
      <p:graphicFrame>
        <p:nvGraphicFramePr>
          <p:cNvPr id="1026" name="Object 3"/>
          <p:cNvGraphicFramePr>
            <a:graphicFrameLocks noChangeAspect="1"/>
          </p:cNvGraphicFramePr>
          <p:nvPr/>
        </p:nvGraphicFramePr>
        <p:xfrm>
          <a:off x="5151438" y="2362200"/>
          <a:ext cx="3890962" cy="2670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1" name="Clip" r:id="rId4" imgW="6857143" imgH="4704762" progId="">
                  <p:embed/>
                </p:oleObj>
              </mc:Choice>
              <mc:Fallback>
                <p:oleObj name="Clip" r:id="rId4" imgW="6857143" imgH="4704762" progId="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51438" y="2362200"/>
                        <a:ext cx="3890962" cy="2670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49220" name="Oval 4"/>
          <p:cNvSpPr>
            <a:spLocks noChangeArrowheads="1"/>
          </p:cNvSpPr>
          <p:nvPr/>
        </p:nvSpPr>
        <p:spPr bwMode="auto">
          <a:xfrm>
            <a:off x="6361113" y="2792413"/>
            <a:ext cx="1236662" cy="1236662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sysDot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849221" name="Line 5"/>
          <p:cNvSpPr>
            <a:spLocks noChangeShapeType="1"/>
          </p:cNvSpPr>
          <p:nvPr/>
        </p:nvSpPr>
        <p:spPr bwMode="auto">
          <a:xfrm>
            <a:off x="8045450" y="4070350"/>
            <a:ext cx="757238" cy="757238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triangle" w="med" len="med"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6634163" y="3192463"/>
            <a:ext cx="90805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lang="en-US" sz="1600">
                <a:solidFill>
                  <a:srgbClr val="FFFF66"/>
                </a:solidFill>
                <a:effectLst/>
              </a:rPr>
              <a:t>3-4mm</a:t>
            </a:r>
          </a:p>
        </p:txBody>
      </p:sp>
      <p:sp>
        <p:nvSpPr>
          <p:cNvPr id="3849223" name="Rectangle 7"/>
          <p:cNvSpPr>
            <a:spLocks noChangeArrowheads="1"/>
          </p:cNvSpPr>
          <p:nvPr/>
        </p:nvSpPr>
        <p:spPr bwMode="auto">
          <a:xfrm>
            <a:off x="266700" y="1556483"/>
            <a:ext cx="4745038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  <a:buClr>
                <a:schemeClr val="bg1"/>
              </a:buClr>
            </a:pPr>
            <a:r>
              <a:rPr lang="ru-RU" sz="2400" dirty="0" smtClean="0">
                <a:solidFill>
                  <a:schemeClr val="bg1"/>
                </a:solidFill>
                <a:effectLst/>
              </a:rPr>
              <a:t>Начните с Расчётной Линзы </a:t>
            </a:r>
            <a:endParaRPr lang="en-US" sz="2400" dirty="0">
              <a:solidFill>
                <a:schemeClr val="bg1"/>
              </a:solidFill>
              <a:effectLst/>
            </a:endParaRPr>
          </a:p>
          <a:p>
            <a:pPr marL="342900" indent="-342900">
              <a:spcBef>
                <a:spcPct val="20000"/>
              </a:spcBef>
              <a:buClr>
                <a:schemeClr val="bg1"/>
              </a:buClr>
            </a:pPr>
            <a:r>
              <a:rPr lang="ru-RU" sz="2400" dirty="0" smtClean="0">
                <a:solidFill>
                  <a:schemeClr val="bg1"/>
                </a:solidFill>
                <a:effectLst/>
              </a:rPr>
              <a:t>Подберите линзу которая</a:t>
            </a:r>
            <a:r>
              <a:rPr lang="en-US" sz="2400" dirty="0" smtClean="0">
                <a:solidFill>
                  <a:schemeClr val="bg1"/>
                </a:solidFill>
                <a:effectLst/>
              </a:rPr>
              <a:t>:</a:t>
            </a:r>
            <a:endParaRPr lang="en-US" sz="2400" dirty="0">
              <a:solidFill>
                <a:schemeClr val="bg1"/>
              </a:solidFill>
              <a:effectLst/>
            </a:endParaRPr>
          </a:p>
          <a:p>
            <a:pPr marL="342900" indent="-342900">
              <a:spcBef>
                <a:spcPct val="20000"/>
              </a:spcBef>
              <a:buClr>
                <a:schemeClr val="bg1"/>
              </a:buClr>
              <a:buFontTx/>
              <a:buChar char="•"/>
            </a:pPr>
            <a:r>
              <a:rPr lang="ru-RU" sz="2400" dirty="0" smtClean="0">
                <a:solidFill>
                  <a:schemeClr val="bg1"/>
                </a:solidFill>
                <a:effectLst/>
              </a:rPr>
              <a:t>Центральна </a:t>
            </a:r>
            <a:endParaRPr lang="en-US" sz="2400" dirty="0">
              <a:solidFill>
                <a:schemeClr val="bg1"/>
              </a:solidFill>
              <a:effectLst/>
            </a:endParaRPr>
          </a:p>
          <a:p>
            <a:pPr marL="342900" indent="-342900">
              <a:spcBef>
                <a:spcPct val="20000"/>
              </a:spcBef>
              <a:buClr>
                <a:schemeClr val="bg1"/>
              </a:buClr>
              <a:buFontTx/>
              <a:buChar char="•"/>
            </a:pPr>
            <a:r>
              <a:rPr lang="ru-RU" sz="2400" dirty="0" smtClean="0">
                <a:solidFill>
                  <a:schemeClr val="bg1"/>
                </a:solidFill>
                <a:effectLst/>
              </a:rPr>
              <a:t>Имеет </a:t>
            </a:r>
            <a:r>
              <a:rPr lang="en-US" sz="2400" dirty="0" smtClean="0">
                <a:solidFill>
                  <a:schemeClr val="bg1"/>
                </a:solidFill>
                <a:effectLst/>
              </a:rPr>
              <a:t>3-4</a:t>
            </a:r>
            <a:r>
              <a:rPr lang="ru-RU" sz="2400" dirty="0" smtClean="0">
                <a:solidFill>
                  <a:schemeClr val="bg1"/>
                </a:solidFill>
                <a:effectLst/>
              </a:rPr>
              <a:t> мм</a:t>
            </a:r>
            <a:r>
              <a:rPr lang="en-US" sz="2400" dirty="0" smtClean="0">
                <a:solidFill>
                  <a:schemeClr val="bg1"/>
                </a:solidFill>
                <a:effectLst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effectLst/>
              </a:rPr>
              <a:t>контакта в центре</a:t>
            </a:r>
          </a:p>
          <a:p>
            <a:pPr marL="342900" indent="-342900">
              <a:spcBef>
                <a:spcPct val="20000"/>
              </a:spcBef>
              <a:buClr>
                <a:schemeClr val="bg1"/>
              </a:buClr>
              <a:buFontTx/>
              <a:buChar char="•"/>
            </a:pPr>
            <a:r>
              <a:rPr lang="ru-RU" sz="2400" dirty="0" smtClean="0">
                <a:solidFill>
                  <a:schemeClr val="bg1"/>
                </a:solidFill>
                <a:effectLst/>
              </a:rPr>
              <a:t>Умеренное количество слезы пара-центрально</a:t>
            </a:r>
            <a:endParaRPr lang="en-US" sz="2400" dirty="0">
              <a:solidFill>
                <a:schemeClr val="bg1"/>
              </a:solidFill>
              <a:effectLst/>
            </a:endParaRPr>
          </a:p>
          <a:p>
            <a:pPr marL="342900" indent="-342900">
              <a:spcBef>
                <a:spcPct val="20000"/>
              </a:spcBef>
              <a:buClr>
                <a:schemeClr val="bg1"/>
              </a:buClr>
              <a:buFontTx/>
              <a:buChar char="•"/>
            </a:pPr>
            <a:r>
              <a:rPr lang="ru-RU" sz="2400" dirty="0" smtClean="0">
                <a:solidFill>
                  <a:schemeClr val="bg1"/>
                </a:solidFill>
                <a:effectLst/>
              </a:rPr>
              <a:t>Проверьте приподнятость края</a:t>
            </a:r>
            <a:endParaRPr lang="en-US" sz="2400" dirty="0">
              <a:solidFill>
                <a:schemeClr val="bg1"/>
              </a:solidFill>
              <a:effectLst/>
            </a:endParaRPr>
          </a:p>
        </p:txBody>
      </p:sp>
      <p:sp>
        <p:nvSpPr>
          <p:cNvPr id="3849224" name="Line 8"/>
          <p:cNvSpPr>
            <a:spLocks noChangeShapeType="1"/>
          </p:cNvSpPr>
          <p:nvPr/>
        </p:nvSpPr>
        <p:spPr bwMode="auto">
          <a:xfrm flipV="1">
            <a:off x="4591050" y="3543300"/>
            <a:ext cx="2076449" cy="170318"/>
          </a:xfrm>
          <a:prstGeom prst="line">
            <a:avLst/>
          </a:prstGeom>
          <a:noFill/>
          <a:ln w="38100">
            <a:solidFill>
              <a:srgbClr val="FF0000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pPr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54000" y="5749836"/>
            <a:ext cx="86741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u="sng" dirty="0" smtClean="0">
                <a:solidFill>
                  <a:srgbClr val="0066CC"/>
                </a:solidFill>
                <a:effectLst/>
              </a:rPr>
              <a:t>Центрация</a:t>
            </a:r>
            <a:r>
              <a:rPr lang="ru-RU" dirty="0">
                <a:solidFill>
                  <a:srgbClr val="0066CC"/>
                </a:solidFill>
                <a:effectLst/>
              </a:rPr>
              <a:t> </a:t>
            </a:r>
            <a:r>
              <a:rPr lang="ru-RU" dirty="0" smtClean="0">
                <a:solidFill>
                  <a:srgbClr val="0066CC"/>
                </a:solidFill>
                <a:effectLst/>
              </a:rPr>
              <a:t>– ключ к успеху </a:t>
            </a:r>
            <a:r>
              <a:rPr lang="en-US" dirty="0" smtClean="0">
                <a:solidFill>
                  <a:srgbClr val="0066CC"/>
                </a:solidFill>
                <a:effectLst/>
              </a:rPr>
              <a:t>CRT</a:t>
            </a:r>
            <a:endParaRPr lang="en-US" dirty="0">
              <a:solidFill>
                <a:srgbClr val="0066CC"/>
              </a:solidFill>
              <a:effectLst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84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92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8492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92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8492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92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8492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92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8492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92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8492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49223" grpId="0" build="p" autoUpdateAnimBg="0" advAuto="100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84213" y="355600"/>
            <a:ext cx="7772400" cy="1143000"/>
          </a:xfrm>
        </p:spPr>
        <p:txBody>
          <a:bodyPr/>
          <a:lstStyle/>
          <a:p>
            <a:pPr eaLnBrk="1" hangingPunct="1"/>
            <a:r>
              <a:rPr lang="ru-RU" dirty="0" smtClean="0"/>
              <a:t>«Полезные Советы»:</a:t>
            </a:r>
            <a:endParaRPr lang="en-US" dirty="0" smtClean="0"/>
          </a:p>
        </p:txBody>
      </p:sp>
      <p:sp>
        <p:nvSpPr>
          <p:cNvPr id="29699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ru-RU" dirty="0" smtClean="0"/>
              <a:t>Воспользуйтесь анестезирующими каплями перед примеркой первой линзы.</a:t>
            </a:r>
            <a:endParaRPr lang="en-US" dirty="0" smtClean="0"/>
          </a:p>
          <a:p>
            <a:pPr algn="just" eaLnBrk="1" hangingPunct="1"/>
            <a:endParaRPr lang="en-US" dirty="0" smtClean="0"/>
          </a:p>
          <a:p>
            <a:pPr algn="just" eaLnBrk="1" hangingPunct="1"/>
            <a:r>
              <a:rPr lang="ru-RU" dirty="0" smtClean="0"/>
              <a:t>Это позволит сразу же провести </a:t>
            </a:r>
            <a:r>
              <a:rPr lang="ru-RU" dirty="0" err="1" smtClean="0"/>
              <a:t>флуоресцеиновый</a:t>
            </a:r>
            <a:r>
              <a:rPr lang="ru-RU" dirty="0" smtClean="0"/>
              <a:t> тест на правильность положения линзы.</a:t>
            </a:r>
            <a:endParaRPr lang="en-US" dirty="0" smtClean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912813" y="774700"/>
            <a:ext cx="7772400" cy="1143000"/>
          </a:xfrm>
        </p:spPr>
        <p:txBody>
          <a:bodyPr/>
          <a:lstStyle/>
          <a:p>
            <a:pPr eaLnBrk="1" hangingPunct="1"/>
            <a:r>
              <a:rPr lang="ru-RU" dirty="0" smtClean="0"/>
              <a:t>Как пользоваться Диагностическим набором </a:t>
            </a:r>
            <a:r>
              <a:rPr lang="en-US" dirty="0" smtClean="0"/>
              <a:t>Paragon CRT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6300" y="2547938"/>
            <a:ext cx="7772400" cy="4114800"/>
          </a:xfrm>
        </p:spPr>
        <p:txBody>
          <a:bodyPr/>
          <a:lstStyle/>
          <a:p>
            <a:pPr algn="just" eaLnBrk="1" hangingPunct="1"/>
            <a:r>
              <a:rPr lang="en-US" dirty="0" smtClean="0"/>
              <a:t>	</a:t>
            </a:r>
            <a:r>
              <a:rPr lang="ru-RU" dirty="0" smtClean="0"/>
              <a:t>Если у вас нет искомой линзы в наличии – начните с линзы с ближайшей имеющейся Базовой Кривизной (ВС)</a:t>
            </a:r>
            <a:r>
              <a:rPr lang="en-US" dirty="0" smtClean="0"/>
              <a:t>.</a:t>
            </a:r>
          </a:p>
          <a:p>
            <a:pPr algn="just" eaLnBrk="1" hangingPunct="1"/>
            <a:r>
              <a:rPr lang="en-US" dirty="0" smtClean="0"/>
              <a:t>	</a:t>
            </a:r>
            <a:r>
              <a:rPr lang="ru-RU" dirty="0" smtClean="0"/>
              <a:t>Например</a:t>
            </a:r>
            <a:r>
              <a:rPr lang="en-US" dirty="0" smtClean="0"/>
              <a:t>:</a:t>
            </a:r>
          </a:p>
          <a:p>
            <a:pPr algn="just" eaLnBrk="1" hangingPunct="1"/>
            <a:r>
              <a:rPr lang="en-US" dirty="0" smtClean="0"/>
              <a:t>		</a:t>
            </a:r>
            <a:r>
              <a:rPr lang="ru-RU" dirty="0" smtClean="0"/>
              <a:t>Выберите линзу на 0.1 мм площе:</a:t>
            </a:r>
            <a:endParaRPr lang="en-US" dirty="0" smtClean="0"/>
          </a:p>
          <a:p>
            <a:pPr algn="just" eaLnBrk="1" hangingPunct="1"/>
            <a:r>
              <a:rPr lang="en-US" dirty="0" smtClean="0"/>
              <a:t>		8.60/550/-33        8.70/550/-33</a:t>
            </a:r>
          </a:p>
        </p:txBody>
      </p:sp>
      <p:sp>
        <p:nvSpPr>
          <p:cNvPr id="3852292" name="Line 4"/>
          <p:cNvSpPr>
            <a:spLocks noChangeShapeType="1"/>
          </p:cNvSpPr>
          <p:nvPr/>
        </p:nvSpPr>
        <p:spPr bwMode="auto">
          <a:xfrm>
            <a:off x="4342673" y="6037003"/>
            <a:ext cx="673100" cy="0"/>
          </a:xfrm>
          <a:prstGeom prst="line">
            <a:avLst/>
          </a:prstGeom>
          <a:noFill/>
          <a:ln w="9525">
            <a:solidFill>
              <a:srgbClr val="CC0000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5122"/>
          <p:cNvSpPr>
            <a:spLocks noGrp="1" noChangeArrowheads="1"/>
          </p:cNvSpPr>
          <p:nvPr>
            <p:ph type="title"/>
          </p:nvPr>
        </p:nvSpPr>
        <p:spPr>
          <a:xfrm>
            <a:off x="1371600" y="452673"/>
            <a:ext cx="7772400" cy="690830"/>
          </a:xfrm>
        </p:spPr>
        <p:txBody>
          <a:bodyPr/>
          <a:lstStyle/>
          <a:p>
            <a:pPr eaLnBrk="1" hangingPunct="1"/>
            <a:r>
              <a:rPr lang="ru-RU" dirty="0" smtClean="0"/>
              <a:t>Подбор и Прописывание</a:t>
            </a:r>
            <a:endParaRPr lang="en-US" dirty="0" smtClean="0"/>
          </a:p>
        </p:txBody>
      </p:sp>
      <p:sp>
        <p:nvSpPr>
          <p:cNvPr id="3853315" name="Rectangle 5123"/>
          <p:cNvSpPr>
            <a:spLocks noGrp="1" noChangeArrowheads="1"/>
          </p:cNvSpPr>
          <p:nvPr>
            <p:ph type="body" idx="1"/>
          </p:nvPr>
        </p:nvSpPr>
        <p:spPr>
          <a:xfrm>
            <a:off x="685800" y="1134701"/>
            <a:ext cx="7772400" cy="2741263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2800" dirty="0" smtClean="0"/>
              <a:t>Если Первая Линза</a:t>
            </a:r>
            <a:endParaRPr lang="en-US" sz="2800" dirty="0" smtClean="0"/>
          </a:p>
          <a:p>
            <a:pPr algn="ctr" eaLnBrk="1" hangingPunct="1">
              <a:defRPr/>
            </a:pPr>
            <a:r>
              <a:rPr lang="en-US" sz="28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ru-RU" i="1" u="sng" dirty="0" smtClean="0">
                <a:solidFill>
                  <a:srgbClr val="00CC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смещается</a:t>
            </a:r>
            <a:r>
              <a:rPr lang="ru-RU" dirty="0" smtClean="0">
                <a:solidFill>
                  <a:srgbClr val="00CC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</a:t>
            </a:r>
            <a:r>
              <a:rPr lang="ru-RU" sz="2800" u="sng" dirty="0" smtClean="0">
                <a:solidFill>
                  <a:srgbClr val="CC0000"/>
                </a:solidFill>
              </a:rPr>
              <a:t>в бок</a:t>
            </a:r>
            <a:r>
              <a:rPr lang="en-US" sz="2800" i="1" dirty="0" smtClean="0">
                <a:solidFill>
                  <a:srgbClr val="0099FF"/>
                </a:solidFill>
              </a:rPr>
              <a:t> </a:t>
            </a:r>
            <a:r>
              <a:rPr lang="uk-UA" sz="2800" i="1" dirty="0" err="1" smtClean="0"/>
              <a:t>или</a:t>
            </a:r>
            <a:r>
              <a:rPr lang="en-US" sz="2800" i="1" dirty="0" smtClean="0">
                <a:solidFill>
                  <a:schemeClr val="tx2"/>
                </a:solidFill>
              </a:rPr>
              <a:t> </a:t>
            </a:r>
            <a:r>
              <a:rPr lang="ru-RU" sz="2800" u="sng" dirty="0" smtClean="0">
                <a:solidFill>
                  <a:srgbClr val="CC0000"/>
                </a:solidFill>
              </a:rPr>
              <a:t>к верху </a:t>
            </a:r>
            <a:r>
              <a:rPr lang="en-US" sz="2800" u="sng" dirty="0" smtClean="0">
                <a:solidFill>
                  <a:srgbClr val="CC0000"/>
                </a:solidFill>
              </a:rPr>
              <a:t>–</a:t>
            </a:r>
            <a:endParaRPr lang="ru-RU" sz="2800" u="sng" dirty="0" smtClean="0">
              <a:solidFill>
                <a:srgbClr val="CC0000"/>
              </a:solidFill>
            </a:endParaRPr>
          </a:p>
          <a:p>
            <a:pPr algn="ctr" eaLnBrk="1" hangingPunct="1">
              <a:defRPr/>
            </a:pPr>
            <a:r>
              <a:rPr lang="ru-RU" sz="2800" dirty="0" smtClean="0">
                <a:solidFill>
                  <a:schemeClr val="bg1"/>
                </a:solidFill>
              </a:rPr>
              <a:t>линза плоская</a:t>
            </a:r>
            <a:endParaRPr lang="en-US" sz="2800" dirty="0" smtClean="0">
              <a:solidFill>
                <a:schemeClr val="bg1"/>
              </a:solidFill>
            </a:endParaRPr>
          </a:p>
          <a:p>
            <a:pPr lvl="1" eaLnBrk="1" hangingPunct="1">
              <a:defRPr/>
            </a:pPr>
            <a:r>
              <a:rPr lang="ru-RU" sz="2400" i="1" dirty="0" smtClean="0">
                <a:solidFill>
                  <a:srgbClr val="3366CC"/>
                </a:solidFill>
              </a:rPr>
              <a:t>Увеличивайте </a:t>
            </a:r>
            <a:r>
              <a:rPr lang="en-US" sz="2400" i="1" dirty="0" smtClean="0">
                <a:solidFill>
                  <a:srgbClr val="3366CC"/>
                </a:solidFill>
              </a:rPr>
              <a:t>RZD</a:t>
            </a:r>
            <a:r>
              <a:rPr lang="en-US" sz="2400" i="1" dirty="0" smtClean="0"/>
              <a:t> </a:t>
            </a:r>
            <a:r>
              <a:rPr lang="ru-RU" sz="2400" i="1" dirty="0" smtClean="0"/>
              <a:t>на </a:t>
            </a:r>
            <a:r>
              <a:rPr lang="en-US" sz="2400" i="1" dirty="0" smtClean="0"/>
              <a:t>25 </a:t>
            </a:r>
            <a:r>
              <a:rPr lang="ru-RU" sz="2400" i="1" dirty="0" smtClean="0"/>
              <a:t>микрон, пока не достигните центрации линзы</a:t>
            </a:r>
            <a:endParaRPr lang="en-US" sz="2400" i="1" dirty="0" smtClean="0"/>
          </a:p>
        </p:txBody>
      </p:sp>
      <p:sp>
        <p:nvSpPr>
          <p:cNvPr id="31748" name="Text Box 5124"/>
          <p:cNvSpPr txBox="1">
            <a:spLocks noChangeArrowheads="1"/>
          </p:cNvSpPr>
          <p:nvPr/>
        </p:nvSpPr>
        <p:spPr bwMode="auto">
          <a:xfrm>
            <a:off x="6019800" y="6172200"/>
            <a:ext cx="1327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solidFill>
                  <a:schemeClr val="tx1"/>
                </a:solidFill>
                <a:effectLst/>
                <a:latin typeface="Arial Unicode MS" pitchFamily="34" charset="-128"/>
              </a:rPr>
              <a:t>.575RZD</a:t>
            </a:r>
          </a:p>
        </p:txBody>
      </p:sp>
      <p:pic>
        <p:nvPicPr>
          <p:cNvPr id="31749" name="Picture 5125" descr="8"/>
          <p:cNvPicPr>
            <a:picLocks noChangeAspect="1" noChangeArrowheads="1"/>
          </p:cNvPicPr>
          <p:nvPr/>
        </p:nvPicPr>
        <p:blipFill>
          <a:blip r:embed="rId5" cstate="print">
            <a:lum bright="-12000"/>
          </a:blip>
          <a:srcRect l="14929" r="24844" b="20663"/>
          <a:stretch>
            <a:fillRect/>
          </a:stretch>
        </p:blipFill>
        <p:spPr bwMode="auto">
          <a:xfrm>
            <a:off x="2701925" y="4033838"/>
            <a:ext cx="1728788" cy="17065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1750" name="89_500_33.avi">
            <a:hlinkClick r:id="" action="ppaction://media"/>
          </p:cNvPr>
          <p:cNvPicPr>
            <a:picLocks noChangeAspect="1" noChangeArrowheads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6"/>
          <a:srcRect l="4208" r="15828"/>
          <a:stretch>
            <a:fillRect/>
          </a:stretch>
        </p:blipFill>
        <p:spPr bwMode="auto">
          <a:xfrm>
            <a:off x="5181600" y="3581400"/>
            <a:ext cx="2667000" cy="25019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1751" name="Text Box 5127"/>
          <p:cNvSpPr txBox="1">
            <a:spLocks noChangeArrowheads="1"/>
          </p:cNvSpPr>
          <p:nvPr/>
        </p:nvSpPr>
        <p:spPr bwMode="auto">
          <a:xfrm>
            <a:off x="1866900" y="6210300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chemeClr val="tx1"/>
                </a:solidFill>
                <a:effectLst/>
                <a:latin typeface="Arial Unicode MS" pitchFamily="34" charset="-128"/>
              </a:rPr>
              <a:t>.550 RZD</a:t>
            </a:r>
          </a:p>
        </p:txBody>
      </p:sp>
      <p:pic>
        <p:nvPicPr>
          <p:cNvPr id="31752" name="Picture 5128" descr="DecenterdLateral"/>
          <p:cNvPicPr>
            <a:picLocks noChangeAspect="1" noChangeArrowheads="1"/>
          </p:cNvPicPr>
          <p:nvPr/>
        </p:nvPicPr>
        <p:blipFill>
          <a:blip r:embed="rId7" cstate="print"/>
          <a:srcRect l="17444" t="11475" r="19672" b="6557"/>
          <a:stretch>
            <a:fillRect/>
          </a:stretch>
        </p:blipFill>
        <p:spPr bwMode="auto">
          <a:xfrm>
            <a:off x="762000" y="4033838"/>
            <a:ext cx="1739900" cy="170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53321" name="AutoShape 5129"/>
          <p:cNvSpPr>
            <a:spLocks/>
          </p:cNvSpPr>
          <p:nvPr/>
        </p:nvSpPr>
        <p:spPr bwMode="auto">
          <a:xfrm>
            <a:off x="4572000" y="3581400"/>
            <a:ext cx="457200" cy="2819400"/>
          </a:xfrm>
          <a:prstGeom prst="rightBrace">
            <a:avLst>
              <a:gd name="adj1" fmla="val 51389"/>
              <a:gd name="adj2" fmla="val 50000"/>
            </a:avLst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sz="240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10" name="TextBox 9"/>
          <p:cNvSpPr txBox="1"/>
          <p:nvPr/>
        </p:nvSpPr>
        <p:spPr>
          <a:xfrm flipH="1">
            <a:off x="723899" y="5693376"/>
            <a:ext cx="17652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dirty="0" smtClean="0"/>
              <a:t>Боковое Смещение</a:t>
            </a:r>
            <a:endParaRPr lang="en-US" sz="1800" dirty="0"/>
          </a:p>
        </p:txBody>
      </p:sp>
      <p:sp>
        <p:nvSpPr>
          <p:cNvPr id="11" name="TextBox 10"/>
          <p:cNvSpPr txBox="1"/>
          <p:nvPr/>
        </p:nvSpPr>
        <p:spPr>
          <a:xfrm>
            <a:off x="2628900" y="5715129"/>
            <a:ext cx="1981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dirty="0" smtClean="0"/>
              <a:t>Смещение к верху </a:t>
            </a:r>
            <a:endParaRPr lang="en-US" sz="18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93" fill="hold"/>
                                        <p:tgtEl>
                                          <p:spTgt spid="317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repeatCount="indefinite" fill="remove" display="0">
                  <p:stCondLst>
                    <p:cond delay="indefinite"/>
                  </p:stCondLst>
                </p:cTn>
                <p:tgtEl>
                  <p:spTgt spid="31750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7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17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50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703263"/>
            <a:ext cx="7340600" cy="630237"/>
          </a:xfrm>
        </p:spPr>
        <p:txBody>
          <a:bodyPr/>
          <a:lstStyle/>
          <a:p>
            <a:pPr eaLnBrk="1" hangingPunct="1"/>
            <a:r>
              <a:rPr lang="ru-RU" dirty="0" smtClean="0"/>
              <a:t>Децентрация к низу</a:t>
            </a:r>
            <a:endParaRPr lang="en-US" dirty="0" smtClean="0"/>
          </a:p>
        </p:txBody>
      </p:sp>
      <p:sp>
        <p:nvSpPr>
          <p:cNvPr id="4196358" name="Text Box 6"/>
          <p:cNvSpPr txBox="1">
            <a:spLocks noChangeArrowheads="1"/>
          </p:cNvSpPr>
          <p:nvPr/>
        </p:nvSpPr>
        <p:spPr bwMode="auto">
          <a:xfrm>
            <a:off x="262549" y="1192213"/>
            <a:ext cx="876375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Сагиттальная Глубина Слишком Большая.</a:t>
            </a:r>
            <a:endParaRPr lang="en-US" sz="3200" dirty="0">
              <a:solidFill>
                <a:schemeClr val="bg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196361" name="Text Box 9"/>
          <p:cNvSpPr txBox="1">
            <a:spLocks noChangeArrowheads="1"/>
          </p:cNvSpPr>
          <p:nvPr/>
        </p:nvSpPr>
        <p:spPr bwMode="auto">
          <a:xfrm>
            <a:off x="1287463" y="5356225"/>
            <a:ext cx="696274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2700" dir="54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dirty="0" smtClean="0">
                <a:effectLst/>
              </a:rPr>
              <a:t>Действия</a:t>
            </a:r>
            <a:r>
              <a:rPr lang="en-US" sz="2400" dirty="0" smtClean="0">
                <a:effectLst/>
              </a:rPr>
              <a:t>: </a:t>
            </a:r>
            <a:r>
              <a:rPr lang="ru-RU" sz="2400" i="1" dirty="0" smtClean="0">
                <a:effectLst/>
              </a:rPr>
              <a:t>Уменьшить </a:t>
            </a:r>
            <a:r>
              <a:rPr lang="ru-RU" sz="2400" dirty="0" smtClean="0">
                <a:effectLst/>
              </a:rPr>
              <a:t>Сагиттальную Глубину</a:t>
            </a:r>
            <a:r>
              <a:rPr lang="en-US" sz="2400" dirty="0" smtClean="0">
                <a:effectLst/>
              </a:rPr>
              <a:t>:</a:t>
            </a:r>
            <a:endParaRPr lang="en-US" sz="2400" dirty="0">
              <a:effectLst/>
            </a:endParaRPr>
          </a:p>
          <a:p>
            <a:pPr>
              <a:defRPr/>
            </a:pPr>
            <a:r>
              <a:rPr lang="en-US" sz="2400" dirty="0">
                <a:effectLst/>
              </a:rPr>
              <a:t>	</a:t>
            </a:r>
            <a:r>
              <a:rPr lang="en-US" sz="2400" dirty="0" smtClean="0">
                <a:effectLst/>
              </a:rPr>
              <a:t>1.</a:t>
            </a:r>
            <a:r>
              <a:rPr lang="ru-RU" sz="2400" dirty="0" smtClean="0">
                <a:effectLst/>
              </a:rPr>
              <a:t> Уменьшить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>
                <a:effectLst/>
              </a:rPr>
              <a:t>LZA </a:t>
            </a:r>
            <a:r>
              <a:rPr lang="ru-RU" sz="2400" dirty="0" smtClean="0">
                <a:effectLst/>
              </a:rPr>
              <a:t>на 1 шаг </a:t>
            </a:r>
            <a:r>
              <a:rPr lang="en-US" sz="2400" dirty="0" smtClean="0">
                <a:effectLst/>
              </a:rPr>
              <a:t>(15 </a:t>
            </a:r>
            <a:r>
              <a:rPr lang="ru-RU" sz="2400" dirty="0" smtClean="0">
                <a:effectLst/>
              </a:rPr>
              <a:t>микрон</a:t>
            </a:r>
            <a:r>
              <a:rPr lang="en-US" sz="2400" dirty="0" smtClean="0">
                <a:effectLst/>
              </a:rPr>
              <a:t>)</a:t>
            </a:r>
            <a:endParaRPr lang="en-US" sz="2400" dirty="0">
              <a:effectLst/>
            </a:endParaRPr>
          </a:p>
          <a:p>
            <a:pPr>
              <a:defRPr/>
            </a:pPr>
            <a:r>
              <a:rPr lang="en-US" sz="2400" dirty="0">
                <a:effectLst/>
              </a:rPr>
              <a:t>	</a:t>
            </a:r>
            <a:r>
              <a:rPr lang="en-US" sz="2400" dirty="0" smtClean="0">
                <a:effectLst/>
              </a:rPr>
              <a:t>2.</a:t>
            </a:r>
            <a:r>
              <a:rPr lang="ru-RU" sz="2400" dirty="0" smtClean="0">
                <a:effectLst/>
              </a:rPr>
              <a:t> Уменьшить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>
                <a:effectLst/>
              </a:rPr>
              <a:t>RZD </a:t>
            </a:r>
            <a:r>
              <a:rPr lang="ru-RU" sz="2400" dirty="0" smtClean="0">
                <a:effectLst/>
              </a:rPr>
              <a:t>на 1 шаг </a:t>
            </a:r>
            <a:r>
              <a:rPr lang="en-US" sz="2400" dirty="0" smtClean="0">
                <a:effectLst/>
              </a:rPr>
              <a:t>(</a:t>
            </a:r>
            <a:r>
              <a:rPr lang="en-US" sz="2400" dirty="0">
                <a:effectLst/>
              </a:rPr>
              <a:t>25 </a:t>
            </a:r>
            <a:r>
              <a:rPr lang="ru-RU" sz="2400" dirty="0" smtClean="0">
                <a:effectLst/>
              </a:rPr>
              <a:t>микрон</a:t>
            </a:r>
            <a:r>
              <a:rPr lang="en-US" sz="2400" dirty="0" smtClean="0">
                <a:effectLst/>
              </a:rPr>
              <a:t>)</a:t>
            </a:r>
            <a:endParaRPr lang="en-US" sz="2400" dirty="0">
              <a:effectLst/>
            </a:endParaRPr>
          </a:p>
        </p:txBody>
      </p:sp>
      <p:pic>
        <p:nvPicPr>
          <p:cNvPr id="107522" name="Picture 2" descr="C:\Users\ken kopp\Documents\CRT Info\inferi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4267" y="2286000"/>
            <a:ext cx="3385370" cy="2955925"/>
          </a:xfrm>
          <a:prstGeom prst="rect">
            <a:avLst/>
          </a:prstGeom>
          <a:noFill/>
        </p:spPr>
      </p:pic>
      <p:pic>
        <p:nvPicPr>
          <p:cNvPr id="9" name="Picture 9" descr="80_550_34x"/>
          <p:cNvPicPr>
            <a:picLocks noChangeAspect="1" noChangeArrowheads="1"/>
          </p:cNvPicPr>
          <p:nvPr/>
        </p:nvPicPr>
        <p:blipFill>
          <a:blip r:embed="rId4" cstate="print">
            <a:lum bright="12000" contrast="36000"/>
          </a:blip>
          <a:srcRect l="12122" r="19008" b="16400"/>
          <a:stretch>
            <a:fillRect/>
          </a:stretch>
        </p:blipFill>
        <p:spPr bwMode="auto">
          <a:xfrm>
            <a:off x="1346200" y="2262401"/>
            <a:ext cx="3238500" cy="2948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14339"/>
          <p:cNvSpPr>
            <a:spLocks noGrp="1" noChangeArrowheads="1"/>
          </p:cNvSpPr>
          <p:nvPr>
            <p:ph type="body" idx="1"/>
          </p:nvPr>
        </p:nvSpPr>
        <p:spPr>
          <a:xfrm>
            <a:off x="1219200" y="609600"/>
            <a:ext cx="7772400" cy="4114800"/>
          </a:xfrm>
        </p:spPr>
        <p:txBody>
          <a:bodyPr/>
          <a:lstStyle/>
          <a:p>
            <a:pPr algn="ctr" eaLnBrk="1" hangingPunct="1"/>
            <a:r>
              <a:rPr lang="ru-RU" sz="2400" dirty="0" smtClean="0"/>
              <a:t>Если линза центрирована,</a:t>
            </a:r>
            <a:r>
              <a:rPr lang="en-US" sz="2400" i="1" dirty="0" smtClean="0"/>
              <a:t> </a:t>
            </a:r>
            <a:r>
              <a:rPr lang="ru-RU" sz="2400" i="1" dirty="0" smtClean="0"/>
              <a:t>но</a:t>
            </a:r>
            <a:r>
              <a:rPr lang="en-US" sz="2400" i="1" dirty="0" smtClean="0"/>
              <a:t> </a:t>
            </a:r>
            <a:r>
              <a:rPr lang="ru-RU" sz="2400" i="1" u="sng" dirty="0" smtClean="0"/>
              <a:t>не создает достаточного контакта (</a:t>
            </a:r>
            <a:r>
              <a:rPr lang="ru-RU" sz="2400" i="1" u="sng" dirty="0" err="1" smtClean="0">
                <a:solidFill>
                  <a:srgbClr val="FF0000"/>
                </a:solidFill>
              </a:rPr>
              <a:t>аппланации</a:t>
            </a:r>
            <a:r>
              <a:rPr lang="ru-RU" sz="2400" i="1" u="sng" dirty="0" smtClean="0"/>
              <a:t>) в центре роговицы</a:t>
            </a:r>
            <a:endParaRPr lang="en-US" sz="2400" i="1" u="sng" dirty="0" smtClean="0">
              <a:solidFill>
                <a:schemeClr val="accent2"/>
              </a:solidFill>
            </a:endParaRPr>
          </a:p>
          <a:p>
            <a:pPr eaLnBrk="1" hangingPunct="1"/>
            <a:r>
              <a:rPr lang="ru-RU" sz="2000" u="sng" dirty="0" smtClean="0"/>
              <a:t>Шаг №1. </a:t>
            </a:r>
            <a:r>
              <a:rPr lang="ru-RU" sz="2000" u="sng" dirty="0">
                <a:solidFill>
                  <a:schemeClr val="bg1"/>
                </a:solidFill>
              </a:rPr>
              <a:t>П</a:t>
            </a:r>
            <a:r>
              <a:rPr lang="ru-RU" sz="2000" u="sng" dirty="0" smtClean="0">
                <a:solidFill>
                  <a:schemeClr val="bg1"/>
                </a:solidFill>
              </a:rPr>
              <a:t>роверить приподнятость края</a:t>
            </a:r>
            <a:r>
              <a:rPr lang="en-US" sz="2000" u="sng" dirty="0" smtClean="0">
                <a:solidFill>
                  <a:schemeClr val="bg1"/>
                </a:solidFill>
              </a:rPr>
              <a:t>,</a:t>
            </a:r>
            <a:r>
              <a:rPr lang="ru-RU" sz="2000" u="sng" dirty="0" smtClean="0">
                <a:solidFill>
                  <a:schemeClr val="bg1"/>
                </a:solidFill>
              </a:rPr>
              <a:t> при недостаточном </a:t>
            </a:r>
            <a:r>
              <a:rPr lang="en-US" sz="2000" u="sng" dirty="0" smtClean="0">
                <a:solidFill>
                  <a:schemeClr val="bg1"/>
                </a:solidFill>
              </a:rPr>
              <a:t>–</a:t>
            </a:r>
            <a:r>
              <a:rPr lang="ru-RU" sz="2000" u="sng" dirty="0" smtClean="0">
                <a:solidFill>
                  <a:srgbClr val="FF0000"/>
                </a:solidFill>
              </a:rPr>
              <a:t>уменьшить</a:t>
            </a:r>
            <a:r>
              <a:rPr lang="en-US" sz="2000" u="sng" dirty="0" smtClean="0">
                <a:solidFill>
                  <a:srgbClr val="FF0000"/>
                </a:solidFill>
              </a:rPr>
              <a:t> LZA</a:t>
            </a:r>
            <a:r>
              <a:rPr lang="ru-RU" sz="2000" u="sng" dirty="0" smtClean="0">
                <a:solidFill>
                  <a:srgbClr val="FF0000"/>
                </a:solidFill>
              </a:rPr>
              <a:t> на</a:t>
            </a:r>
            <a:r>
              <a:rPr lang="en-US" sz="2000" u="sng" dirty="0" smtClean="0">
                <a:solidFill>
                  <a:srgbClr val="FF0000"/>
                </a:solidFill>
              </a:rPr>
              <a:t> 1</a:t>
            </a:r>
            <a:r>
              <a:rPr lang="en-US" sz="2000" u="sng" dirty="0" smtClean="0">
                <a:solidFill>
                  <a:srgbClr val="FF0000"/>
                </a:solidFill>
                <a:cs typeface="Arial" charset="0"/>
              </a:rPr>
              <a:t>°*</a:t>
            </a:r>
            <a:endParaRPr lang="en-US" sz="2000" u="sng" dirty="0" smtClean="0">
              <a:solidFill>
                <a:srgbClr val="FF0000"/>
              </a:solidFill>
            </a:endParaRPr>
          </a:p>
          <a:p>
            <a:pPr eaLnBrk="1" hangingPunct="1"/>
            <a:r>
              <a:rPr lang="ru-RU" sz="2000" dirty="0" smtClean="0"/>
              <a:t>Шаг №2. </a:t>
            </a:r>
            <a:r>
              <a:rPr lang="ru-RU" sz="2000" dirty="0" smtClean="0">
                <a:solidFill>
                  <a:srgbClr val="FF0000"/>
                </a:solidFill>
              </a:rPr>
              <a:t>Уменьшать </a:t>
            </a:r>
            <a:r>
              <a:rPr lang="en-US" sz="2000" dirty="0" smtClean="0">
                <a:solidFill>
                  <a:srgbClr val="FF0000"/>
                </a:solidFill>
              </a:rPr>
              <a:t>RZD</a:t>
            </a:r>
            <a:r>
              <a:rPr lang="en-US" sz="2000" dirty="0" smtClean="0"/>
              <a:t> </a:t>
            </a:r>
            <a:r>
              <a:rPr lang="ru-RU" sz="2000" dirty="0" smtClean="0"/>
              <a:t>на </a:t>
            </a:r>
            <a:r>
              <a:rPr lang="en-US" sz="2000" dirty="0" smtClean="0"/>
              <a:t>25</a:t>
            </a:r>
            <a:r>
              <a:rPr lang="ru-RU" sz="2000" dirty="0" smtClean="0"/>
              <a:t> микрон, пока достаточная </a:t>
            </a:r>
            <a:r>
              <a:rPr lang="ru-RU" sz="2000" dirty="0" err="1" smtClean="0"/>
              <a:t>аппланация</a:t>
            </a:r>
            <a:r>
              <a:rPr lang="ru-RU" sz="2000" dirty="0" smtClean="0"/>
              <a:t> не будет достигнута</a:t>
            </a:r>
            <a:r>
              <a:rPr lang="en-US" sz="2000" dirty="0" smtClean="0"/>
              <a:t>*</a:t>
            </a:r>
          </a:p>
        </p:txBody>
      </p:sp>
      <p:pic>
        <p:nvPicPr>
          <p:cNvPr id="34820" name="89_500_33.avi">
            <a:hlinkClick r:id="" action="ppaction://media"/>
          </p:cNvPr>
          <p:cNvPicPr>
            <a:picLocks noChangeAspect="1" noChangeArrowheads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9"/>
          <a:srcRect r="15828"/>
          <a:stretch>
            <a:fillRect/>
          </a:stretch>
        </p:blipFill>
        <p:spPr bwMode="auto">
          <a:xfrm>
            <a:off x="5105400" y="3124200"/>
            <a:ext cx="3048000" cy="27162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4821" name="89_500_34.avi">
            <a:hlinkClick r:id="" action="ppaction://media"/>
          </p:cNvPr>
          <p:cNvPicPr>
            <a:picLocks noChangeAspect="1" noChangeArrowheads="1"/>
          </p:cNvPicPr>
          <p:nvPr>
            <a:videoFile r:link="rId4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10"/>
          <a:srcRect l="6627" r="7225"/>
          <a:stretch>
            <a:fillRect/>
          </a:stretch>
        </p:blipFill>
        <p:spPr bwMode="auto">
          <a:xfrm>
            <a:off x="562970" y="3581400"/>
            <a:ext cx="1828800" cy="165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56391" name="AutoShape 14343"/>
          <p:cNvSpPr>
            <a:spLocks/>
          </p:cNvSpPr>
          <p:nvPr/>
        </p:nvSpPr>
        <p:spPr bwMode="auto">
          <a:xfrm>
            <a:off x="4572000" y="3505200"/>
            <a:ext cx="457200" cy="1752600"/>
          </a:xfrm>
          <a:prstGeom prst="rightBrace">
            <a:avLst>
              <a:gd name="adj1" fmla="val 31944"/>
              <a:gd name="adj2" fmla="val 50000"/>
            </a:avLst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sz="240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34824" name="Text Box 14344"/>
          <p:cNvSpPr txBox="1">
            <a:spLocks noChangeArrowheads="1"/>
          </p:cNvSpPr>
          <p:nvPr/>
        </p:nvSpPr>
        <p:spPr bwMode="auto">
          <a:xfrm>
            <a:off x="136556" y="5909101"/>
            <a:ext cx="600169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 smtClean="0">
                <a:solidFill>
                  <a:schemeClr val="tx1"/>
                </a:solidFill>
                <a:effectLst/>
              </a:rPr>
              <a:t>*</a:t>
            </a:r>
            <a:r>
              <a:rPr lang="ru-RU" sz="2400" dirty="0" smtClean="0">
                <a:solidFill>
                  <a:schemeClr val="tx1"/>
                </a:solidFill>
                <a:effectLst/>
              </a:rPr>
              <a:t>Проверяйте Центрацию линзы после каждого изменения параметров</a:t>
            </a:r>
            <a:endParaRPr lang="en-US" sz="2400" dirty="0">
              <a:solidFill>
                <a:schemeClr val="tx1"/>
              </a:solidFill>
              <a:effectLst/>
            </a:endParaRPr>
          </a:p>
        </p:txBody>
      </p:sp>
      <p:sp>
        <p:nvSpPr>
          <p:cNvPr id="34825" name="Text Box 14345"/>
          <p:cNvSpPr txBox="1">
            <a:spLocks noChangeArrowheads="1"/>
          </p:cNvSpPr>
          <p:nvPr/>
        </p:nvSpPr>
        <p:spPr bwMode="auto">
          <a:xfrm>
            <a:off x="5943600" y="5867400"/>
            <a:ext cx="1489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solidFill>
                  <a:schemeClr val="tx1"/>
                </a:solidFill>
                <a:effectLst/>
              </a:rPr>
              <a:t>.550 RZD</a:t>
            </a:r>
          </a:p>
        </p:txBody>
      </p:sp>
      <p:sp>
        <p:nvSpPr>
          <p:cNvPr id="34826" name="Text Box 14346"/>
          <p:cNvSpPr txBox="1">
            <a:spLocks noChangeArrowheads="1"/>
          </p:cNvSpPr>
          <p:nvPr/>
        </p:nvSpPr>
        <p:spPr bwMode="auto">
          <a:xfrm>
            <a:off x="1905000" y="5256213"/>
            <a:ext cx="1489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>
                <a:solidFill>
                  <a:schemeClr val="tx1"/>
                </a:solidFill>
                <a:effectLst/>
              </a:rPr>
              <a:t>.575 RZD</a:t>
            </a:r>
          </a:p>
        </p:txBody>
      </p:sp>
      <p:pic>
        <p:nvPicPr>
          <p:cNvPr id="2" name="8.9_550_33.avi">
            <a:hlinkClick r:id="" action="ppaction://media"/>
          </p:cNvPr>
          <p:cNvPicPr>
            <a:picLocks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484000" y="3570027"/>
            <a:ext cx="2088000" cy="1656000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" fill="hold"/>
                                        <p:tgtEl>
                                          <p:spTgt spid="348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7893" fill="hold"/>
                                        <p:tgtEl>
                                          <p:spTgt spid="348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 repeatCount="indefinite" fill="remove" display="0">
                  <p:stCondLst>
                    <p:cond delay="indefinite"/>
                  </p:stCondLst>
                </p:cTn>
                <p:tgtEl>
                  <p:spTgt spid="34820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48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348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820"/>
                  </p:tgtEl>
                </p:cond>
              </p:nextCondLst>
            </p:seq>
            <p:video>
              <p:cMediaNode>
                <p:cTn id="17" repeatCount="indefinite" fill="remove" display="0">
                  <p:stCondLst>
                    <p:cond delay="indefinite"/>
                  </p:stCondLst>
                </p:cTn>
                <p:tgtEl>
                  <p:spTgt spid="34821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48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348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821"/>
                  </p:tgtEl>
                </p:cond>
              </p:nextCondLst>
            </p:seq>
            <p:video>
              <p:cMediaNode>
                <p:cTn id="23" repeatCount="indefinite" fill="remove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mediacall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cmd type="call" cmd="togglePause">
                                      <p:cBhvr>
                                        <p:cTn id="28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34219" y="637892"/>
            <a:ext cx="7772400" cy="642938"/>
          </a:xfrm>
        </p:spPr>
        <p:txBody>
          <a:bodyPr/>
          <a:lstStyle/>
          <a:p>
            <a:pPr algn="ctr" eaLnBrk="1" hangingPunct="1"/>
            <a:r>
              <a:rPr lang="ru-RU" sz="2400" i="1" dirty="0" smtClean="0">
                <a:solidFill>
                  <a:srgbClr val="0066FF"/>
                </a:solidFill>
              </a:rPr>
              <a:t>Правильная приподнятость края </a:t>
            </a:r>
            <a:endParaRPr lang="en-US" sz="2400" i="1" dirty="0" smtClean="0">
              <a:solidFill>
                <a:srgbClr val="0066FF"/>
              </a:solidFill>
            </a:endParaRPr>
          </a:p>
        </p:txBody>
      </p:sp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100341" y="5844012"/>
            <a:ext cx="896217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effectLst/>
              </a:rPr>
              <a:t>Внимание</a:t>
            </a:r>
            <a:r>
              <a:rPr lang="en-US" sz="2400" dirty="0" smtClean="0">
                <a:solidFill>
                  <a:srgbClr val="FF0000"/>
                </a:solidFill>
                <a:effectLst/>
              </a:rPr>
              <a:t>: </a:t>
            </a:r>
            <a:r>
              <a:rPr lang="ru-RU" sz="2400" dirty="0" smtClean="0">
                <a:solidFill>
                  <a:srgbClr val="FF0000"/>
                </a:solidFill>
                <a:effectLst/>
              </a:rPr>
              <a:t>большая приподнятость края может привести </a:t>
            </a:r>
          </a:p>
          <a:p>
            <a:pPr algn="ctr"/>
            <a:r>
              <a:rPr lang="ru-RU" sz="2400" dirty="0" smtClean="0">
                <a:solidFill>
                  <a:srgbClr val="FF0000"/>
                </a:solidFill>
                <a:effectLst/>
              </a:rPr>
              <a:t>к </a:t>
            </a:r>
            <a:r>
              <a:rPr lang="ru-RU" sz="2400" dirty="0" err="1" smtClean="0">
                <a:solidFill>
                  <a:srgbClr val="FF0000"/>
                </a:solidFill>
                <a:effectLst/>
              </a:rPr>
              <a:t>децентрации</a:t>
            </a:r>
            <a:endParaRPr lang="en-US" sz="2400" dirty="0">
              <a:solidFill>
                <a:srgbClr val="FF0000"/>
              </a:solidFill>
              <a:effectLst/>
            </a:endParaRPr>
          </a:p>
        </p:txBody>
      </p:sp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889384" y="4724400"/>
            <a:ext cx="240270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effectLst/>
              </a:rPr>
              <a:t>Большая</a:t>
            </a:r>
            <a:endParaRPr lang="en-US" sz="2400" dirty="0">
              <a:solidFill>
                <a:schemeClr val="tx1"/>
              </a:solidFill>
              <a:effectLst/>
            </a:endParaRPr>
          </a:p>
          <a:p>
            <a:pPr algn="ctr"/>
            <a:r>
              <a:rPr lang="ru-RU" sz="2400" dirty="0" smtClean="0">
                <a:solidFill>
                  <a:schemeClr val="tx1"/>
                </a:solidFill>
                <a:effectLst/>
              </a:rPr>
              <a:t>Увеличить </a:t>
            </a:r>
            <a:r>
              <a:rPr lang="en-US" sz="2400" dirty="0" smtClean="0">
                <a:solidFill>
                  <a:schemeClr val="tx1"/>
                </a:solidFill>
                <a:effectLst/>
              </a:rPr>
              <a:t>LZA</a:t>
            </a:r>
            <a:endParaRPr lang="en-US" sz="2400" dirty="0">
              <a:solidFill>
                <a:schemeClr val="tx1"/>
              </a:solidFill>
              <a:effectLst/>
            </a:endParaRPr>
          </a:p>
          <a:p>
            <a:pPr algn="ctr"/>
            <a:r>
              <a:rPr lang="en-US" sz="2400" dirty="0" smtClean="0">
                <a:solidFill>
                  <a:schemeClr val="tx1"/>
                </a:solidFill>
                <a:effectLst/>
              </a:rPr>
              <a:t>(–</a:t>
            </a:r>
            <a:r>
              <a:rPr lang="en-US" sz="2400" dirty="0">
                <a:solidFill>
                  <a:schemeClr val="tx1"/>
                </a:solidFill>
                <a:effectLst/>
              </a:rPr>
              <a:t>32 </a:t>
            </a:r>
            <a:r>
              <a:rPr lang="ru-RU" sz="2400" dirty="0" smtClean="0">
                <a:solidFill>
                  <a:schemeClr val="tx1"/>
                </a:solidFill>
                <a:effectLst/>
              </a:rPr>
              <a:t>на </a:t>
            </a:r>
            <a:r>
              <a:rPr lang="en-US" sz="2400" dirty="0" smtClean="0">
                <a:solidFill>
                  <a:schemeClr val="tx1"/>
                </a:solidFill>
                <a:effectLst/>
              </a:rPr>
              <a:t>–33</a:t>
            </a:r>
            <a:r>
              <a:rPr lang="en-US" sz="2400" dirty="0">
                <a:solidFill>
                  <a:schemeClr val="tx1"/>
                </a:solidFill>
                <a:effectLst/>
              </a:rPr>
              <a:t>)</a:t>
            </a:r>
          </a:p>
        </p:txBody>
      </p:sp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3690938" y="4724400"/>
            <a:ext cx="193193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effectLst/>
              </a:rPr>
              <a:t>Правильная</a:t>
            </a:r>
            <a:endParaRPr lang="en-US" sz="2400" dirty="0">
              <a:solidFill>
                <a:schemeClr val="tx1"/>
              </a:solidFill>
              <a:effectLst/>
            </a:endParaRPr>
          </a:p>
        </p:txBody>
      </p:sp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5557458" y="4770438"/>
            <a:ext cx="2448683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effectLst/>
              </a:rPr>
              <a:t>Малая</a:t>
            </a:r>
            <a:endParaRPr lang="en-US" sz="2400" dirty="0">
              <a:solidFill>
                <a:schemeClr val="tx1"/>
              </a:solidFill>
              <a:effectLst/>
            </a:endParaRPr>
          </a:p>
          <a:p>
            <a:pPr algn="ctr"/>
            <a:r>
              <a:rPr lang="ru-RU" sz="2400" dirty="0" smtClean="0">
                <a:solidFill>
                  <a:schemeClr val="tx1"/>
                </a:solidFill>
                <a:effectLst/>
              </a:rPr>
              <a:t>Уменьшить</a:t>
            </a:r>
            <a:r>
              <a:rPr lang="en-US" sz="2400" dirty="0" smtClean="0">
                <a:solidFill>
                  <a:schemeClr val="tx1"/>
                </a:solidFill>
                <a:effectLst/>
              </a:rPr>
              <a:t> </a:t>
            </a:r>
            <a:r>
              <a:rPr lang="en-US" sz="2400" dirty="0">
                <a:solidFill>
                  <a:schemeClr val="tx1"/>
                </a:solidFill>
                <a:effectLst/>
              </a:rPr>
              <a:t>LZA</a:t>
            </a:r>
          </a:p>
          <a:p>
            <a:pPr algn="ctr"/>
            <a:r>
              <a:rPr lang="en-US" sz="2400" dirty="0" smtClean="0">
                <a:solidFill>
                  <a:schemeClr val="tx1"/>
                </a:solidFill>
                <a:effectLst/>
              </a:rPr>
              <a:t>(–34 </a:t>
            </a:r>
            <a:r>
              <a:rPr lang="ru-RU" sz="2400" dirty="0" smtClean="0">
                <a:solidFill>
                  <a:schemeClr val="tx1"/>
                </a:solidFill>
                <a:effectLst/>
              </a:rPr>
              <a:t>на </a:t>
            </a:r>
            <a:r>
              <a:rPr lang="en-US" sz="2400" dirty="0" smtClean="0">
                <a:solidFill>
                  <a:schemeClr val="tx1"/>
                </a:solidFill>
                <a:effectLst/>
              </a:rPr>
              <a:t>–33</a:t>
            </a:r>
            <a:r>
              <a:rPr lang="en-US" sz="2400" dirty="0">
                <a:solidFill>
                  <a:schemeClr val="tx1"/>
                </a:solidFill>
                <a:effectLst/>
              </a:rPr>
              <a:t>)</a:t>
            </a:r>
          </a:p>
          <a:p>
            <a:pPr algn="ctr"/>
            <a:endParaRPr lang="en-US" sz="2400" dirty="0">
              <a:solidFill>
                <a:schemeClr val="tx1"/>
              </a:solidFill>
              <a:effectLst/>
            </a:endParaRPr>
          </a:p>
        </p:txBody>
      </p:sp>
      <p:pic>
        <p:nvPicPr>
          <p:cNvPr id="3866632" name="Picture 8" descr="ExcessiveEdge#2"/>
          <p:cNvPicPr>
            <a:picLocks noChangeAspect="1" noChangeArrowheads="1"/>
          </p:cNvPicPr>
          <p:nvPr/>
        </p:nvPicPr>
        <p:blipFill>
          <a:blip r:embed="rId3" cstate="print">
            <a:lum bright="-36000"/>
          </a:blip>
          <a:srcRect l="67995" t="16055" r="7552" b="5173"/>
          <a:stretch>
            <a:fillRect/>
          </a:stretch>
        </p:blipFill>
        <p:spPr bwMode="auto">
          <a:xfrm>
            <a:off x="1460500" y="1676400"/>
            <a:ext cx="1376363" cy="309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66633" name="Picture 9" descr="IMG00095"/>
          <p:cNvPicPr>
            <a:picLocks noChangeAspect="1" noChangeArrowheads="1"/>
          </p:cNvPicPr>
          <p:nvPr/>
        </p:nvPicPr>
        <p:blipFill>
          <a:blip r:embed="rId4" cstate="print"/>
          <a:srcRect l="69029" r="1361"/>
          <a:stretch>
            <a:fillRect/>
          </a:stretch>
        </p:blipFill>
        <p:spPr bwMode="auto">
          <a:xfrm>
            <a:off x="6194425" y="1660525"/>
            <a:ext cx="1381125" cy="310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0" name="Picture 10" descr="89_525_32xb"/>
          <p:cNvPicPr>
            <a:picLocks noChangeAspect="1" noChangeArrowheads="1"/>
          </p:cNvPicPr>
          <p:nvPr/>
        </p:nvPicPr>
        <p:blipFill>
          <a:blip r:embed="rId5" cstate="print">
            <a:lum bright="-42000"/>
          </a:blip>
          <a:srcRect l="65286" t="18152" r="13246" b="16261"/>
          <a:stretch>
            <a:fillRect/>
          </a:stretch>
        </p:blipFill>
        <p:spPr bwMode="auto">
          <a:xfrm>
            <a:off x="3962400" y="1697038"/>
            <a:ext cx="1316038" cy="307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66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66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86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371475"/>
            <a:ext cx="7772400" cy="1431925"/>
          </a:xfrm>
        </p:spPr>
        <p:txBody>
          <a:bodyPr/>
          <a:lstStyle/>
          <a:p>
            <a:pPr eaLnBrk="1" hangingPunct="1"/>
            <a:r>
              <a:rPr lang="ru-RU" dirty="0" smtClean="0"/>
              <a:t>Рефракция Через Линзу</a:t>
            </a:r>
            <a:endParaRPr lang="en-US" dirty="0" smtClean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217738"/>
            <a:ext cx="9144000" cy="4114800"/>
          </a:xfrm>
        </p:spPr>
        <p:txBody>
          <a:bodyPr/>
          <a:lstStyle/>
          <a:p>
            <a:pPr marL="990600" lvl="1" indent="-533400" algn="just" eaLnBrk="1" hangingPunct="1">
              <a:buFontTx/>
              <a:buNone/>
            </a:pPr>
            <a:r>
              <a:rPr lang="ru-RU" sz="3200" dirty="0" smtClean="0">
                <a:solidFill>
                  <a:schemeClr val="accent2"/>
                </a:solidFill>
              </a:rPr>
              <a:t>Определяет</a:t>
            </a:r>
            <a:r>
              <a:rPr lang="en-US" sz="3200" dirty="0" smtClean="0">
                <a:solidFill>
                  <a:schemeClr val="accent2"/>
                </a:solidFill>
              </a:rPr>
              <a:t>:</a:t>
            </a:r>
          </a:p>
          <a:p>
            <a:pPr marL="1371600" lvl="2" indent="-457200" algn="just" eaLnBrk="1" hangingPunct="1">
              <a:buFontTx/>
              <a:buChar char="–"/>
            </a:pPr>
            <a:r>
              <a:rPr lang="ru-RU" sz="2800" dirty="0">
                <a:solidFill>
                  <a:schemeClr val="bg1"/>
                </a:solidFill>
              </a:rPr>
              <a:t>п</a:t>
            </a:r>
            <a:r>
              <a:rPr lang="ru-RU" sz="2800" dirty="0" smtClean="0">
                <a:solidFill>
                  <a:schemeClr val="bg1"/>
                </a:solidFill>
              </a:rPr>
              <a:t>равильность расчета Базовой Кривизны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</a:p>
          <a:p>
            <a:pPr marL="1371600" lvl="2" indent="-457200" algn="just" eaLnBrk="1" hangingPunct="1">
              <a:buFontTx/>
              <a:buChar char="–"/>
            </a:pPr>
            <a:r>
              <a:rPr lang="ru-RU" sz="2800" dirty="0">
                <a:solidFill>
                  <a:schemeClr val="bg1"/>
                </a:solidFill>
              </a:rPr>
              <a:t>н</a:t>
            </a:r>
            <a:r>
              <a:rPr lang="ru-RU" sz="2800" dirty="0" smtClean="0">
                <a:solidFill>
                  <a:schemeClr val="bg1"/>
                </a:solidFill>
              </a:rPr>
              <a:t>аличие остаточного астигматизма</a:t>
            </a:r>
            <a:endParaRPr lang="en-US" sz="2800" dirty="0" smtClean="0">
              <a:solidFill>
                <a:schemeClr val="bg1"/>
              </a:solidFill>
            </a:endParaRPr>
          </a:p>
        </p:txBody>
      </p:sp>
      <p:sp>
        <p:nvSpPr>
          <p:cNvPr id="3875844" name="Rectangle 4"/>
          <p:cNvSpPr>
            <a:spLocks noChangeArrowheads="1"/>
          </p:cNvSpPr>
          <p:nvPr/>
        </p:nvSpPr>
        <p:spPr bwMode="auto">
          <a:xfrm>
            <a:off x="893763" y="4440238"/>
            <a:ext cx="7152151" cy="1040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27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 algn="just">
              <a:spcBef>
                <a:spcPct val="20000"/>
              </a:spcBef>
              <a:buClr>
                <a:schemeClr val="bg1"/>
              </a:buClr>
              <a:defRPr/>
            </a:pPr>
            <a:r>
              <a:rPr lang="en-US" sz="2800" dirty="0" smtClean="0">
                <a:solidFill>
                  <a:srgbClr val="008080"/>
                </a:solidFill>
                <a:effectLst/>
              </a:rPr>
              <a:t>*</a:t>
            </a:r>
            <a:r>
              <a:rPr lang="ru-RU" sz="2800" dirty="0" smtClean="0">
                <a:solidFill>
                  <a:srgbClr val="008080"/>
                </a:solidFill>
                <a:effectLst/>
              </a:rPr>
              <a:t>Для оптимальной коррекции рефракция </a:t>
            </a:r>
          </a:p>
          <a:p>
            <a:pPr>
              <a:spcBef>
                <a:spcPct val="20000"/>
              </a:spcBef>
              <a:buClr>
                <a:schemeClr val="bg1"/>
              </a:buClr>
              <a:defRPr/>
            </a:pPr>
            <a:r>
              <a:rPr lang="ru-RU" sz="2800" dirty="0" smtClean="0">
                <a:solidFill>
                  <a:srgbClr val="008080"/>
                </a:solidFill>
                <a:effectLst/>
              </a:rPr>
              <a:t>через линзу </a:t>
            </a:r>
            <a:r>
              <a:rPr lang="ru-RU" sz="2800" dirty="0">
                <a:solidFill>
                  <a:srgbClr val="008080"/>
                </a:solidFill>
                <a:effectLst/>
              </a:rPr>
              <a:t>д</a:t>
            </a:r>
            <a:r>
              <a:rPr lang="ru-RU" sz="2800" dirty="0" smtClean="0">
                <a:solidFill>
                  <a:srgbClr val="008080"/>
                </a:solidFill>
                <a:effectLst/>
              </a:rPr>
              <a:t>олжна быть «0.0».</a:t>
            </a:r>
            <a:endParaRPr lang="en-US" sz="2800" dirty="0">
              <a:solidFill>
                <a:srgbClr val="008080"/>
              </a:solidFill>
              <a:effectLst/>
            </a:endParaRPr>
          </a:p>
        </p:txBody>
      </p:sp>
      <p:sp>
        <p:nvSpPr>
          <p:cNvPr id="3875845" name="Text Box 5"/>
          <p:cNvSpPr txBox="1">
            <a:spLocks noChangeArrowheads="1"/>
          </p:cNvSpPr>
          <p:nvPr/>
        </p:nvSpPr>
        <p:spPr bwMode="auto">
          <a:xfrm>
            <a:off x="162963" y="5830888"/>
            <a:ext cx="880902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Внимание</a:t>
            </a:r>
            <a:r>
              <a:rPr lang="en-US" sz="28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: </a:t>
            </a:r>
            <a:r>
              <a:rPr lang="ru-RU" sz="28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проверьте правильность калибровки </a:t>
            </a:r>
          </a:p>
          <a:p>
            <a:pPr algn="ctr">
              <a:defRPr/>
            </a:pPr>
            <a:r>
              <a:rPr lang="ru-RU" sz="28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своих приборов</a:t>
            </a:r>
            <a:endParaRPr lang="en-US" sz="28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40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75805" y="630238"/>
            <a:ext cx="6878071" cy="791156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Наблюдение в Динамике</a:t>
            </a:r>
            <a:endPara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0179" name="Picture 3" descr="4B"/>
          <p:cNvPicPr>
            <a:picLocks noChangeAspect="1" noChangeArrowheads="1"/>
          </p:cNvPicPr>
          <p:nvPr/>
        </p:nvPicPr>
        <p:blipFill>
          <a:blip r:embed="rId3" cstate="print"/>
          <a:srcRect t="4158" b="1599"/>
          <a:stretch>
            <a:fillRect/>
          </a:stretch>
        </p:blipFill>
        <p:spPr bwMode="auto">
          <a:xfrm>
            <a:off x="2763838" y="1773238"/>
            <a:ext cx="5935662" cy="37417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40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0123" y="609600"/>
            <a:ext cx="8809021" cy="675992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Предлагаемый Режим Наблюдения</a:t>
            </a:r>
            <a:endPara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08100" y="1492313"/>
            <a:ext cx="61976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ffectLst/>
              </a:rPr>
              <a:t>Проверяйте остроту зрения и правильное положение линз (по топографическим данным)</a:t>
            </a:r>
            <a:endParaRPr lang="en-US" sz="2400" dirty="0" smtClean="0">
              <a:solidFill>
                <a:schemeClr val="bg1"/>
              </a:solidFill>
              <a:effectLst/>
            </a:endParaRPr>
          </a:p>
          <a:p>
            <a:endParaRPr lang="en-US" sz="2400" dirty="0" smtClean="0">
              <a:effectLst/>
            </a:endParaRPr>
          </a:p>
          <a:p>
            <a:r>
              <a:rPr lang="ru-RU" sz="2400" dirty="0" smtClean="0">
                <a:effectLst/>
              </a:rPr>
              <a:t>Частота наблюдений:</a:t>
            </a:r>
          </a:p>
          <a:p>
            <a:r>
              <a:rPr lang="ru-RU" sz="2400" dirty="0" smtClean="0">
                <a:effectLst/>
              </a:rPr>
              <a:t>После первой ночи использования линз!</a:t>
            </a:r>
            <a:endParaRPr lang="en-US" sz="2400" dirty="0" smtClean="0">
              <a:effectLst/>
            </a:endParaRPr>
          </a:p>
          <a:p>
            <a:r>
              <a:rPr lang="ru-RU" sz="2000" dirty="0" smtClean="0">
                <a:solidFill>
                  <a:schemeClr val="bg1"/>
                </a:solidFill>
                <a:effectLst/>
              </a:rPr>
              <a:t>Через неделю</a:t>
            </a:r>
            <a:r>
              <a:rPr lang="en-US" sz="2000" dirty="0" smtClean="0">
                <a:solidFill>
                  <a:schemeClr val="bg1"/>
                </a:solidFill>
                <a:effectLst/>
              </a:rPr>
              <a:t>  </a:t>
            </a:r>
          </a:p>
          <a:p>
            <a:endParaRPr lang="en-US" sz="2000" dirty="0" smtClean="0">
              <a:solidFill>
                <a:schemeClr val="bg1"/>
              </a:solidFill>
              <a:effectLst/>
            </a:endParaRPr>
          </a:p>
          <a:p>
            <a:r>
              <a:rPr lang="ru-RU" sz="2000" dirty="0" smtClean="0">
                <a:solidFill>
                  <a:schemeClr val="bg1"/>
                </a:solidFill>
                <a:effectLst/>
              </a:rPr>
              <a:t>Через месяц</a:t>
            </a:r>
            <a:endParaRPr lang="en-US" sz="2000" dirty="0" smtClean="0">
              <a:solidFill>
                <a:schemeClr val="bg1"/>
              </a:solidFill>
              <a:effectLst/>
            </a:endParaRPr>
          </a:p>
          <a:p>
            <a:endParaRPr lang="en-US" sz="2000" dirty="0" smtClean="0">
              <a:solidFill>
                <a:schemeClr val="bg1"/>
              </a:solidFill>
              <a:effectLst/>
            </a:endParaRPr>
          </a:p>
          <a:p>
            <a:r>
              <a:rPr lang="ru-RU" sz="2000" dirty="0" smtClean="0">
                <a:solidFill>
                  <a:schemeClr val="bg1"/>
                </a:solidFill>
                <a:effectLst/>
              </a:rPr>
              <a:t>Три месяца</a:t>
            </a:r>
            <a:endParaRPr lang="en-US" sz="2000" dirty="0" smtClean="0">
              <a:solidFill>
                <a:schemeClr val="bg1"/>
              </a:solidFill>
              <a:effectLst/>
            </a:endParaRPr>
          </a:p>
          <a:p>
            <a:endParaRPr lang="en-US" sz="2000" dirty="0" smtClean="0">
              <a:solidFill>
                <a:schemeClr val="bg1"/>
              </a:solidFill>
              <a:effectLst/>
            </a:endParaRPr>
          </a:p>
          <a:p>
            <a:r>
              <a:rPr lang="ru-RU" sz="2000" dirty="0" smtClean="0">
                <a:solidFill>
                  <a:schemeClr val="bg1"/>
                </a:solidFill>
                <a:effectLst/>
              </a:rPr>
              <a:t>Шесть месяцев</a:t>
            </a:r>
            <a:endParaRPr lang="en-US" sz="2000" dirty="0" smtClean="0">
              <a:solidFill>
                <a:schemeClr val="bg1"/>
              </a:solidFill>
              <a:effectLst/>
            </a:endParaRPr>
          </a:p>
          <a:p>
            <a:endParaRPr lang="en-US" sz="2000" dirty="0" smtClean="0">
              <a:solidFill>
                <a:schemeClr val="bg1"/>
              </a:solidFill>
              <a:effectLst/>
            </a:endParaRPr>
          </a:p>
          <a:p>
            <a:r>
              <a:rPr lang="ru-RU" sz="2000" dirty="0" smtClean="0">
                <a:solidFill>
                  <a:schemeClr val="bg1"/>
                </a:solidFill>
                <a:effectLst/>
              </a:rPr>
              <a:t>Через  1 год</a:t>
            </a:r>
            <a:endParaRPr lang="en-US" sz="2000" dirty="0">
              <a:solidFill>
                <a:schemeClr val="bg1"/>
              </a:solidFill>
              <a:effectLst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506413" y="596900"/>
            <a:ext cx="7772400" cy="1066800"/>
          </a:xfrm>
        </p:spPr>
        <p:txBody>
          <a:bodyPr/>
          <a:lstStyle/>
          <a:p>
            <a:pPr eaLnBrk="1" hangingPunct="1"/>
            <a:r>
              <a:rPr lang="ru-RU" sz="2400" dirty="0" smtClean="0"/>
              <a:t>«Первое Утро»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ru-RU" sz="2400" dirty="0" smtClean="0"/>
              <a:t>Пригласите пациента на ранние утренние часы вашего приёма.</a:t>
            </a:r>
            <a:endParaRPr lang="en-US" sz="2400" dirty="0" smtClean="0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71604" y="2036291"/>
            <a:ext cx="8781861" cy="4114800"/>
          </a:xfrm>
        </p:spPr>
        <p:txBody>
          <a:bodyPr/>
          <a:lstStyle/>
          <a:p>
            <a:pPr marL="609600" indent="-609600" eaLnBrk="1" hangingPunct="1"/>
            <a:r>
              <a:rPr lang="ru-RU" sz="2800" dirty="0" smtClean="0">
                <a:solidFill>
                  <a:schemeClr val="accent2"/>
                </a:solidFill>
              </a:rPr>
              <a:t>Пациент должен прийти в линзах </a:t>
            </a:r>
            <a:r>
              <a:rPr lang="en-US" sz="2800" dirty="0" smtClean="0">
                <a:solidFill>
                  <a:schemeClr val="accent2"/>
                </a:solidFill>
              </a:rPr>
              <a:t>(</a:t>
            </a:r>
            <a:r>
              <a:rPr lang="ru-RU" sz="2800" dirty="0" smtClean="0">
                <a:solidFill>
                  <a:schemeClr val="accent2"/>
                </a:solidFill>
              </a:rPr>
              <a:t>по возможности</a:t>
            </a:r>
            <a:r>
              <a:rPr lang="en-US" sz="2800" dirty="0" smtClean="0">
                <a:solidFill>
                  <a:schemeClr val="accent2"/>
                </a:solidFill>
              </a:rPr>
              <a:t>) </a:t>
            </a:r>
          </a:p>
          <a:p>
            <a:pPr marL="609600" indent="-609600" eaLnBrk="1" hangingPunct="1">
              <a:buFont typeface="Wingdings" pitchFamily="2" charset="2"/>
              <a:buChar char="ü"/>
            </a:pPr>
            <a:r>
              <a:rPr lang="ru-RU" sz="2800" dirty="0" smtClean="0">
                <a:solidFill>
                  <a:schemeClr val="bg1"/>
                </a:solidFill>
              </a:rPr>
              <a:t>Зрение в линзах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</a:p>
          <a:p>
            <a:pPr marL="609600" indent="-609600" eaLnBrk="1" hangingPunct="1">
              <a:buFont typeface="Wingdings" pitchFamily="2" charset="2"/>
              <a:buChar char="ü"/>
            </a:pPr>
            <a:r>
              <a:rPr lang="ru-RU" sz="2800" dirty="0" smtClean="0">
                <a:solidFill>
                  <a:schemeClr val="bg1"/>
                </a:solidFill>
              </a:rPr>
              <a:t>Рефракция через линзы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</a:p>
          <a:p>
            <a:pPr marL="609600" indent="-609600" eaLnBrk="1" hangingPunct="1">
              <a:buFont typeface="Wingdings" pitchFamily="2" charset="2"/>
              <a:buChar char="ü"/>
            </a:pPr>
            <a:r>
              <a:rPr lang="ru-RU" sz="2800" dirty="0" smtClean="0">
                <a:solidFill>
                  <a:schemeClr val="bg1"/>
                </a:solidFill>
              </a:rPr>
              <a:t>Проверить положение и подвижность линз (</a:t>
            </a:r>
            <a:r>
              <a:rPr lang="ru-RU" sz="2800" dirty="0" err="1" smtClean="0">
                <a:solidFill>
                  <a:schemeClr val="bg1"/>
                </a:solidFill>
              </a:rPr>
              <a:t>Биомикроскопия</a:t>
            </a:r>
            <a:r>
              <a:rPr lang="ru-RU" sz="2800" dirty="0" smtClean="0">
                <a:solidFill>
                  <a:schemeClr val="bg1"/>
                </a:solidFill>
              </a:rPr>
              <a:t> в Белом Свете)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</a:p>
          <a:p>
            <a:pPr marL="609600" indent="-609600" eaLnBrk="1" hangingPunct="1">
              <a:buFont typeface="Wingdings" pitchFamily="2" charset="2"/>
              <a:buChar char="ü"/>
            </a:pPr>
            <a:r>
              <a:rPr lang="ru-RU" sz="2800" dirty="0" err="1" smtClean="0">
                <a:solidFill>
                  <a:schemeClr val="bg1"/>
                </a:solidFill>
              </a:rPr>
              <a:t>Флуоресцеиновое</a:t>
            </a:r>
            <a:r>
              <a:rPr lang="ru-RU" sz="2800" dirty="0" smtClean="0">
                <a:solidFill>
                  <a:schemeClr val="bg1"/>
                </a:solidFill>
              </a:rPr>
              <a:t> исследование с синим и желтыми фильтрами</a:t>
            </a:r>
            <a:endParaRPr lang="en-US" sz="2800" dirty="0" smtClean="0">
              <a:solidFill>
                <a:schemeClr val="bg1"/>
              </a:solidFill>
            </a:endParaRPr>
          </a:p>
          <a:p>
            <a:pPr marL="609600" indent="-609600" eaLnBrk="1" hangingPunct="1">
              <a:buFont typeface="Wingdings" pitchFamily="2" charset="2"/>
              <a:buChar char="ü"/>
            </a:pPr>
            <a:r>
              <a:rPr lang="ru-RU" sz="2800" dirty="0" smtClean="0">
                <a:solidFill>
                  <a:schemeClr val="bg1"/>
                </a:solidFill>
              </a:rPr>
              <a:t>Снимите линзы и проверьте зрение и сделайте </a:t>
            </a:r>
            <a:r>
              <a:rPr lang="ru-RU" sz="2800" dirty="0" err="1" smtClean="0">
                <a:solidFill>
                  <a:schemeClr val="bg1"/>
                </a:solidFill>
              </a:rPr>
              <a:t>топограмму</a:t>
            </a:r>
            <a:endParaRPr lang="en-US" sz="28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696913" y="549275"/>
            <a:ext cx="7772400" cy="663889"/>
          </a:xfrm>
        </p:spPr>
        <p:txBody>
          <a:bodyPr/>
          <a:lstStyle/>
          <a:p>
            <a:pPr eaLnBrk="1" hangingPunct="1"/>
            <a:r>
              <a:rPr lang="ru-RU" dirty="0" smtClean="0"/>
              <a:t>Рефракция Через Линзу</a:t>
            </a:r>
            <a:endParaRPr lang="en-US" dirty="0" smtClean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93763" y="4367814"/>
            <a:ext cx="7152151" cy="1040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27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bg1"/>
              </a:buClr>
              <a:defRPr/>
            </a:pPr>
            <a:r>
              <a:rPr lang="en-US" sz="2800" dirty="0" smtClean="0">
                <a:solidFill>
                  <a:srgbClr val="008080"/>
                </a:solidFill>
                <a:effectLst/>
              </a:rPr>
              <a:t>*</a:t>
            </a:r>
            <a:r>
              <a:rPr lang="ru-RU" sz="2800" dirty="0" smtClean="0">
                <a:solidFill>
                  <a:srgbClr val="008080"/>
                </a:solidFill>
                <a:effectLst/>
              </a:rPr>
              <a:t>Для оптимальной коррекции рефракция </a:t>
            </a:r>
          </a:p>
          <a:p>
            <a:pPr>
              <a:spcBef>
                <a:spcPct val="20000"/>
              </a:spcBef>
              <a:buClr>
                <a:schemeClr val="bg1"/>
              </a:buClr>
              <a:defRPr/>
            </a:pPr>
            <a:r>
              <a:rPr lang="ru-RU" sz="2800" dirty="0" smtClean="0">
                <a:solidFill>
                  <a:srgbClr val="008080"/>
                </a:solidFill>
                <a:effectLst/>
              </a:rPr>
              <a:t>через линзу </a:t>
            </a:r>
            <a:r>
              <a:rPr lang="ru-RU" sz="2800" dirty="0">
                <a:solidFill>
                  <a:srgbClr val="008080"/>
                </a:solidFill>
                <a:effectLst/>
              </a:rPr>
              <a:t>д</a:t>
            </a:r>
            <a:r>
              <a:rPr lang="ru-RU" sz="2800" dirty="0" smtClean="0">
                <a:solidFill>
                  <a:srgbClr val="008080"/>
                </a:solidFill>
                <a:effectLst/>
              </a:rPr>
              <a:t>олжна быть «0.0».</a:t>
            </a:r>
            <a:endParaRPr lang="en-US" sz="2800" dirty="0">
              <a:solidFill>
                <a:srgbClr val="008080"/>
              </a:solidFill>
              <a:effectLst/>
            </a:endParaRPr>
          </a:p>
        </p:txBody>
      </p:sp>
      <p:sp>
        <p:nvSpPr>
          <p:cNvPr id="7" name="Rectangle 3"/>
          <p:cNvSpPr>
            <a:spLocks noGrp="1" noChangeArrowheads="1"/>
          </p:cNvSpPr>
          <p:nvPr>
            <p:ph idx="1"/>
          </p:nvPr>
        </p:nvSpPr>
        <p:spPr>
          <a:xfrm>
            <a:off x="676746" y="1563106"/>
            <a:ext cx="7772400" cy="4114800"/>
          </a:xfrm>
        </p:spPr>
        <p:txBody>
          <a:bodyPr/>
          <a:lstStyle/>
          <a:p>
            <a:pPr marL="990600" lvl="1" indent="-533400" eaLnBrk="1" hangingPunct="1">
              <a:buFontTx/>
              <a:buNone/>
            </a:pPr>
            <a:r>
              <a:rPr lang="ru-RU" sz="3200" dirty="0" smtClean="0">
                <a:solidFill>
                  <a:schemeClr val="accent2"/>
                </a:solidFill>
              </a:rPr>
              <a:t>Определяет</a:t>
            </a:r>
            <a:r>
              <a:rPr lang="en-US" sz="3200" dirty="0" smtClean="0">
                <a:solidFill>
                  <a:schemeClr val="accent2"/>
                </a:solidFill>
              </a:rPr>
              <a:t>:</a:t>
            </a:r>
          </a:p>
          <a:p>
            <a:pPr marL="1371600" lvl="2" indent="-457200" eaLnBrk="1" hangingPunct="1">
              <a:buFontTx/>
              <a:buChar char="–"/>
            </a:pPr>
            <a:r>
              <a:rPr lang="ru-RU" sz="2800" dirty="0">
                <a:solidFill>
                  <a:schemeClr val="bg1"/>
                </a:solidFill>
              </a:rPr>
              <a:t>п</a:t>
            </a:r>
            <a:r>
              <a:rPr lang="ru-RU" sz="2800" dirty="0" smtClean="0">
                <a:solidFill>
                  <a:schemeClr val="bg1"/>
                </a:solidFill>
              </a:rPr>
              <a:t>равильность расчета Базовой Кривизны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</a:p>
          <a:p>
            <a:pPr marL="1371600" lvl="2" indent="-457200" eaLnBrk="1" hangingPunct="1">
              <a:buFontTx/>
              <a:buChar char="–"/>
            </a:pPr>
            <a:r>
              <a:rPr lang="ru-RU" sz="2800" dirty="0">
                <a:solidFill>
                  <a:schemeClr val="bg1"/>
                </a:solidFill>
              </a:rPr>
              <a:t>н</a:t>
            </a:r>
            <a:r>
              <a:rPr lang="ru-RU" sz="2800" dirty="0" smtClean="0">
                <a:solidFill>
                  <a:schemeClr val="bg1"/>
                </a:solidFill>
              </a:rPr>
              <a:t>аличие остаточного астигматизма</a:t>
            </a:r>
            <a:endParaRPr lang="en-US" sz="28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20675"/>
            <a:ext cx="7772400" cy="1431925"/>
          </a:xfrm>
        </p:spPr>
        <p:txBody>
          <a:bodyPr/>
          <a:lstStyle/>
          <a:p>
            <a:pPr eaLnBrk="1" hangingPunct="1"/>
            <a:r>
              <a:rPr lang="ru-RU" sz="2800" dirty="0" err="1" smtClean="0"/>
              <a:t>Сферо</a:t>
            </a:r>
            <a:r>
              <a:rPr lang="ru-RU" sz="2800" dirty="0"/>
              <a:t>-</a:t>
            </a:r>
            <a:r>
              <a:rPr lang="ru-RU" sz="2800" dirty="0" smtClean="0"/>
              <a:t>Цилиндрическая Рефракция через Линзу</a:t>
            </a:r>
            <a:endParaRPr lang="en-US" sz="2800" dirty="0" smtClean="0"/>
          </a:p>
        </p:txBody>
      </p:sp>
      <p:sp>
        <p:nvSpPr>
          <p:cNvPr id="389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911350"/>
            <a:ext cx="9144000" cy="4114800"/>
          </a:xfrm>
          <a:effectLst>
            <a:outerShdw dist="12700" dir="5400000" algn="ctr" rotWithShape="0">
              <a:schemeClr val="bg1"/>
            </a:outerShdw>
          </a:effectLst>
        </p:spPr>
        <p:txBody>
          <a:bodyPr/>
          <a:lstStyle/>
          <a:p>
            <a:pPr algn="ctr" eaLnBrk="1" hangingPunct="1">
              <a:defRPr/>
            </a:pPr>
            <a:r>
              <a:rPr lang="ru-RU" sz="2800" dirty="0" smtClean="0"/>
              <a:t>Цилиндр, присутствующий при рефракции через линзу, скорее всего останется НЕ откорректированным</a:t>
            </a:r>
            <a:r>
              <a:rPr lang="en-US" sz="2800" dirty="0" smtClean="0"/>
              <a:t>*</a:t>
            </a:r>
          </a:p>
          <a:p>
            <a:pPr eaLnBrk="1" hangingPunct="1">
              <a:defRPr/>
            </a:pPr>
            <a:endParaRPr lang="en-US" sz="2800" dirty="0" smtClean="0"/>
          </a:p>
          <a:p>
            <a:pPr algn="ctr" eaLnBrk="1" hangingPunct="1">
              <a:defRPr/>
            </a:pPr>
            <a:r>
              <a:rPr lang="en-US" sz="2800" dirty="0" smtClean="0"/>
              <a:t>	</a:t>
            </a:r>
            <a:r>
              <a:rPr lang="en-US" sz="2400" dirty="0" smtClean="0"/>
              <a:t>*</a:t>
            </a:r>
            <a:r>
              <a:rPr lang="ru-RU" sz="2400" dirty="0" smtClean="0"/>
              <a:t>Как при использовании любых жестких линз, роговичный астигматизм будет компенсирован, когда линза находится на  роговице</a:t>
            </a:r>
            <a:r>
              <a:rPr lang="en-US" sz="2400" dirty="0" smtClean="0"/>
              <a:t>.</a:t>
            </a:r>
            <a:endParaRPr lang="en-US" sz="2800" dirty="0" smtClean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44475"/>
            <a:ext cx="7772400" cy="914369"/>
          </a:xfrm>
        </p:spPr>
        <p:txBody>
          <a:bodyPr/>
          <a:lstStyle/>
          <a:p>
            <a:pPr eaLnBrk="1" hangingPunct="1"/>
            <a:r>
              <a:rPr lang="ru-RU" sz="2800" dirty="0" smtClean="0"/>
              <a:t>Рефракция Через Линзу</a:t>
            </a:r>
            <a:endParaRPr lang="en-US" sz="2800" dirty="0" smtClean="0"/>
          </a:p>
        </p:txBody>
      </p:sp>
      <p:sp>
        <p:nvSpPr>
          <p:cNvPr id="389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2300" y="1612900"/>
            <a:ext cx="7772400" cy="4114800"/>
          </a:xfrm>
          <a:effectLst>
            <a:outerShdw dist="12700" dir="5400000" algn="ctr" rotWithShape="0">
              <a:schemeClr val="bg1"/>
            </a:outerShdw>
          </a:effectLst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z="3600" u="sng" dirty="0" err="1" smtClean="0">
                <a:solidFill>
                  <a:schemeClr val="accent2"/>
                </a:solidFill>
              </a:rPr>
              <a:t>Гиперметропическая</a:t>
            </a:r>
            <a:r>
              <a:rPr lang="en-US" sz="3600" u="sng" dirty="0" smtClean="0">
                <a:solidFill>
                  <a:schemeClr val="accent2"/>
                </a:solidFill>
              </a:rPr>
              <a:t>(+)</a:t>
            </a:r>
            <a:endParaRPr lang="ru-RU" sz="3600" u="sng" dirty="0" smtClean="0">
              <a:solidFill>
                <a:schemeClr val="accent2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dirty="0" smtClean="0"/>
              <a:t>	</a:t>
            </a:r>
            <a:r>
              <a:rPr lang="ru-RU" sz="2400" dirty="0">
                <a:solidFill>
                  <a:srgbClr val="0066FF"/>
                </a:solidFill>
              </a:rPr>
              <a:t>У</a:t>
            </a:r>
            <a:r>
              <a:rPr lang="ru-RU" sz="2400" dirty="0" smtClean="0">
                <a:solidFill>
                  <a:srgbClr val="0066FF"/>
                </a:solidFill>
              </a:rPr>
              <a:t>меньшить ВС на </a:t>
            </a:r>
            <a:r>
              <a:rPr lang="en-US" sz="2400" dirty="0" smtClean="0">
                <a:solidFill>
                  <a:srgbClr val="0066FF"/>
                </a:solidFill>
              </a:rPr>
              <a:t>0.10 mm </a:t>
            </a:r>
            <a:r>
              <a:rPr lang="ru-RU" sz="2400" dirty="0" smtClean="0">
                <a:solidFill>
                  <a:srgbClr val="0066FF"/>
                </a:solidFill>
              </a:rPr>
              <a:t>на каждые </a:t>
            </a:r>
            <a:r>
              <a:rPr lang="en-US" sz="2400" dirty="0" smtClean="0">
                <a:solidFill>
                  <a:srgbClr val="0066FF"/>
                </a:solidFill>
              </a:rPr>
              <a:t>0.50D</a:t>
            </a:r>
          </a:p>
          <a:p>
            <a:pPr algn="ctr" eaLnBrk="1" hangingPunct="1">
              <a:lnSpc>
                <a:spcPct val="90000"/>
              </a:lnSpc>
              <a:defRPr/>
            </a:pPr>
            <a:r>
              <a:rPr lang="ru-RU" sz="2400" dirty="0" smtClean="0">
                <a:solidFill>
                  <a:srgbClr val="009999"/>
                </a:solidFill>
              </a:rPr>
              <a:t>Пример: </a:t>
            </a:r>
            <a:r>
              <a:rPr lang="en-US" sz="2400" dirty="0" smtClean="0">
                <a:solidFill>
                  <a:srgbClr val="009999"/>
                </a:solidFill>
              </a:rPr>
              <a:t>OR= +1.00 sphere</a:t>
            </a:r>
          </a:p>
          <a:p>
            <a:pPr algn="ctr" eaLnBrk="1" hangingPunct="1">
              <a:lnSpc>
                <a:spcPct val="90000"/>
              </a:lnSpc>
              <a:defRPr/>
            </a:pPr>
            <a:r>
              <a:rPr lang="ru-RU" sz="2400" dirty="0" smtClean="0">
                <a:solidFill>
                  <a:srgbClr val="009999"/>
                </a:solidFill>
              </a:rPr>
              <a:t>Поменяйте </a:t>
            </a:r>
            <a:r>
              <a:rPr lang="en-US" sz="2400" dirty="0" smtClean="0">
                <a:solidFill>
                  <a:srgbClr val="009999"/>
                </a:solidFill>
              </a:rPr>
              <a:t>8.8 BC  </a:t>
            </a:r>
            <a:r>
              <a:rPr lang="ru-RU" sz="2400" dirty="0" smtClean="0">
                <a:solidFill>
                  <a:srgbClr val="009999"/>
                </a:solidFill>
              </a:rPr>
              <a:t>на </a:t>
            </a:r>
            <a:r>
              <a:rPr lang="en-US" sz="2400" dirty="0" smtClean="0">
                <a:solidFill>
                  <a:srgbClr val="009999"/>
                </a:solidFill>
              </a:rPr>
              <a:t>8.6 BC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3600" u="sng" dirty="0" smtClean="0">
                <a:solidFill>
                  <a:schemeClr val="accent2"/>
                </a:solidFill>
              </a:rPr>
              <a:t>Миопическая</a:t>
            </a:r>
            <a:r>
              <a:rPr lang="en-US" sz="3600" u="sng" dirty="0" smtClean="0">
                <a:solidFill>
                  <a:schemeClr val="accent2"/>
                </a:solidFill>
              </a:rPr>
              <a:t>(-)</a:t>
            </a:r>
            <a:endParaRPr lang="ru-RU" sz="3600" u="sng" dirty="0" smtClean="0">
              <a:solidFill>
                <a:schemeClr val="accent2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dirty="0" smtClean="0"/>
              <a:t>	</a:t>
            </a:r>
            <a:r>
              <a:rPr lang="ru-RU" sz="2400" dirty="0">
                <a:solidFill>
                  <a:srgbClr val="0066FF"/>
                </a:solidFill>
              </a:rPr>
              <a:t>Увеличьте ВС на </a:t>
            </a:r>
            <a:r>
              <a:rPr lang="en-US" sz="2400" dirty="0">
                <a:solidFill>
                  <a:srgbClr val="0066FF"/>
                </a:solidFill>
              </a:rPr>
              <a:t>0.10 mm </a:t>
            </a:r>
            <a:r>
              <a:rPr lang="ru-RU" sz="2400" dirty="0">
                <a:solidFill>
                  <a:srgbClr val="0066FF"/>
                </a:solidFill>
              </a:rPr>
              <a:t>на каждые </a:t>
            </a:r>
            <a:r>
              <a:rPr lang="en-US" sz="2400" dirty="0">
                <a:solidFill>
                  <a:srgbClr val="0066FF"/>
                </a:solidFill>
              </a:rPr>
              <a:t>0.50D </a:t>
            </a:r>
            <a:endParaRPr lang="en-US" sz="2400" dirty="0" smtClean="0">
              <a:solidFill>
                <a:srgbClr val="0066FF"/>
              </a:solidFill>
            </a:endParaRPr>
          </a:p>
          <a:p>
            <a:pPr algn="ctr" eaLnBrk="1" hangingPunct="1">
              <a:lnSpc>
                <a:spcPct val="90000"/>
              </a:lnSpc>
              <a:defRPr/>
            </a:pPr>
            <a:r>
              <a:rPr lang="ru-RU" sz="2400" dirty="0" smtClean="0">
                <a:solidFill>
                  <a:srgbClr val="009999"/>
                </a:solidFill>
              </a:rPr>
              <a:t>Например: </a:t>
            </a:r>
            <a:r>
              <a:rPr lang="en-US" sz="2400" dirty="0" smtClean="0">
                <a:solidFill>
                  <a:srgbClr val="009999"/>
                </a:solidFill>
              </a:rPr>
              <a:t>OR= -1.00 sphere</a:t>
            </a:r>
          </a:p>
          <a:p>
            <a:pPr algn="ctr" eaLnBrk="1" hangingPunct="1">
              <a:lnSpc>
                <a:spcPct val="90000"/>
              </a:lnSpc>
              <a:defRPr/>
            </a:pPr>
            <a:r>
              <a:rPr lang="ru-RU" sz="2400" dirty="0" smtClean="0">
                <a:solidFill>
                  <a:srgbClr val="009999"/>
                </a:solidFill>
              </a:rPr>
              <a:t>Поменяйте </a:t>
            </a:r>
            <a:r>
              <a:rPr lang="en-US" sz="2400" dirty="0" smtClean="0">
                <a:solidFill>
                  <a:srgbClr val="009999"/>
                </a:solidFill>
              </a:rPr>
              <a:t>9.0 BC  </a:t>
            </a:r>
            <a:r>
              <a:rPr lang="ru-RU" sz="2400" dirty="0" smtClean="0">
                <a:solidFill>
                  <a:srgbClr val="009999"/>
                </a:solidFill>
              </a:rPr>
              <a:t>на </a:t>
            </a:r>
            <a:r>
              <a:rPr lang="en-US" sz="2400" dirty="0" smtClean="0">
                <a:solidFill>
                  <a:srgbClr val="009999"/>
                </a:solidFill>
              </a:rPr>
              <a:t>9.2 BC</a:t>
            </a:r>
          </a:p>
          <a:p>
            <a:pPr algn="ctr" eaLnBrk="1" hangingPunct="1">
              <a:lnSpc>
                <a:spcPct val="90000"/>
              </a:lnSpc>
              <a:defRPr/>
            </a:pPr>
            <a:endParaRPr lang="en-US" sz="2400" dirty="0" smtClean="0">
              <a:solidFill>
                <a:srgbClr val="009999"/>
              </a:solidFill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506413" y="559558"/>
            <a:ext cx="7772400" cy="600502"/>
          </a:xfrm>
        </p:spPr>
        <p:txBody>
          <a:bodyPr/>
          <a:lstStyle/>
          <a:p>
            <a:pPr eaLnBrk="1" hangingPunct="1"/>
            <a:r>
              <a:rPr lang="ru-RU" dirty="0" smtClean="0"/>
              <a:t>Скорость Коррекции</a:t>
            </a:r>
            <a:endParaRPr lang="en-US" dirty="0" smtClean="0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2139" y="1050878"/>
            <a:ext cx="8234174" cy="5308979"/>
          </a:xfrm>
        </p:spPr>
        <p:txBody>
          <a:bodyPr/>
          <a:lstStyle/>
          <a:p>
            <a:pPr eaLnBrk="1" hangingPunct="1"/>
            <a:r>
              <a:rPr lang="ru-RU" sz="2800" dirty="0" smtClean="0"/>
              <a:t>Скорость коррекции очень </a:t>
            </a:r>
            <a:r>
              <a:rPr lang="ru-RU" sz="2800" dirty="0" smtClean="0">
                <a:solidFill>
                  <a:srgbClr val="FF0000"/>
                </a:solidFill>
              </a:rPr>
              <a:t>индивидуальна</a:t>
            </a:r>
            <a:endParaRPr lang="en-US" sz="2800" dirty="0" smtClean="0"/>
          </a:p>
          <a:p>
            <a:pPr eaLnBrk="1" hangingPunct="1"/>
            <a:endParaRPr lang="en-US" sz="2000" dirty="0" smtClean="0"/>
          </a:p>
          <a:p>
            <a:pPr eaLnBrk="1" hangingPunct="1"/>
            <a:r>
              <a:rPr lang="en-US" sz="2800" dirty="0" smtClean="0"/>
              <a:t> - </a:t>
            </a:r>
            <a:r>
              <a:rPr lang="ru-RU" sz="2400" dirty="0" smtClean="0"/>
              <a:t>В среднем коррекция за первую ночь </a:t>
            </a:r>
            <a:r>
              <a:rPr lang="en-US" sz="2400" dirty="0" smtClean="0"/>
              <a:t>= 2.00 D</a:t>
            </a:r>
          </a:p>
          <a:p>
            <a:pPr eaLnBrk="1" hangingPunct="1"/>
            <a:endParaRPr lang="en-US" sz="2000" dirty="0" smtClean="0"/>
          </a:p>
          <a:p>
            <a:pPr lvl="1" eaLnBrk="1" hangingPunct="1"/>
            <a:r>
              <a:rPr lang="en-US" sz="2400" dirty="0" smtClean="0"/>
              <a:t>7-14 </a:t>
            </a:r>
            <a:r>
              <a:rPr lang="ru-RU" sz="2400" dirty="0" smtClean="0"/>
              <a:t>дней обычно достаточно для достижения стабильной искомой рефракции</a:t>
            </a:r>
          </a:p>
          <a:p>
            <a:pPr lvl="1" eaLnBrk="1" hangingPunct="1"/>
            <a:endParaRPr lang="en-US" sz="1800" dirty="0" smtClean="0"/>
          </a:p>
          <a:p>
            <a:pPr lvl="2" eaLnBrk="1" hangingPunct="1"/>
            <a:r>
              <a:rPr lang="ru-RU" sz="2000" dirty="0" smtClean="0"/>
              <a:t>В переходный период можно использовать линзы </a:t>
            </a:r>
            <a:r>
              <a:rPr lang="en-US" sz="2000" dirty="0" smtClean="0"/>
              <a:t>Paragon CRT </a:t>
            </a:r>
            <a:r>
              <a:rPr lang="ru-RU" sz="2000" dirty="0" smtClean="0"/>
              <a:t>и днем (для улучшения зрения)</a:t>
            </a:r>
            <a:endParaRPr lang="en-US" sz="2000" dirty="0" smtClean="0"/>
          </a:p>
          <a:p>
            <a:pPr lvl="3" eaLnBrk="1" hangingPunct="1"/>
            <a:r>
              <a:rPr lang="ru-RU" sz="1800" dirty="0" smtClean="0"/>
              <a:t>Зрение всегда оптимально, когда линзы </a:t>
            </a:r>
            <a:r>
              <a:rPr lang="en-US" sz="1800" dirty="0" smtClean="0"/>
              <a:t>Paragon CRT </a:t>
            </a:r>
            <a:r>
              <a:rPr lang="ru-RU" sz="1800" dirty="0" smtClean="0"/>
              <a:t>надеты</a:t>
            </a:r>
            <a:r>
              <a:rPr lang="en-US" sz="1800" dirty="0" smtClean="0"/>
              <a:t>!</a:t>
            </a:r>
          </a:p>
          <a:p>
            <a:pPr lvl="2" eaLnBrk="1" hangingPunct="1"/>
            <a:r>
              <a:rPr lang="ru-RU" sz="2000" dirty="0" smtClean="0"/>
              <a:t>Можно в этот период использовать одноразовые МКЛ при необходимости (обычно ½ исходной </a:t>
            </a:r>
            <a:r>
              <a:rPr lang="ru-RU" sz="2000" dirty="0" err="1" smtClean="0"/>
              <a:t>диоптрийности</a:t>
            </a:r>
            <a:r>
              <a:rPr lang="ru-RU" sz="2000" dirty="0" smtClean="0"/>
              <a:t>)</a:t>
            </a:r>
            <a:endParaRPr lang="en-US" sz="2000" dirty="0" smtClean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506413" y="1135063"/>
            <a:ext cx="7772400" cy="701675"/>
          </a:xfrm>
        </p:spPr>
        <p:txBody>
          <a:bodyPr/>
          <a:lstStyle/>
          <a:p>
            <a:pPr eaLnBrk="1" hangingPunct="1"/>
            <a:r>
              <a:rPr lang="ru-RU" sz="3200" dirty="0" smtClean="0">
                <a:solidFill>
                  <a:schemeClr val="accent2"/>
                </a:solidFill>
              </a:rPr>
              <a:t>Топографические Исследования </a:t>
            </a:r>
            <a:br>
              <a:rPr lang="ru-RU" sz="3200" dirty="0" smtClean="0">
                <a:solidFill>
                  <a:schemeClr val="accent2"/>
                </a:solidFill>
              </a:rPr>
            </a:br>
            <a:r>
              <a:rPr lang="ru-RU" sz="2400" dirty="0" smtClean="0">
                <a:solidFill>
                  <a:schemeClr val="accent2"/>
                </a:solidFill>
              </a:rPr>
              <a:t>(при возможности)</a:t>
            </a:r>
            <a:endParaRPr lang="en-US" sz="2800" dirty="0" smtClean="0">
              <a:solidFill>
                <a:schemeClr val="accent2"/>
              </a:solidFill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218364" y="2349500"/>
            <a:ext cx="4610977" cy="4114800"/>
          </a:xfrm>
        </p:spPr>
        <p:txBody>
          <a:bodyPr/>
          <a:lstStyle/>
          <a:p>
            <a:pPr lvl="1" eaLnBrk="1" hangingPunct="1"/>
            <a:r>
              <a:rPr lang="ru-RU" dirty="0" smtClean="0"/>
              <a:t>Оценить зону </a:t>
            </a:r>
            <a:r>
              <a:rPr lang="ru-RU" dirty="0" err="1" smtClean="0"/>
              <a:t>апланации</a:t>
            </a:r>
            <a:r>
              <a:rPr lang="ru-RU" dirty="0" smtClean="0"/>
              <a:t> можно  с </a:t>
            </a:r>
            <a:r>
              <a:rPr lang="ru-RU" dirty="0" err="1" smtClean="0"/>
              <a:t>флуоресцеиновой</a:t>
            </a:r>
            <a:r>
              <a:rPr lang="ru-RU" dirty="0" smtClean="0"/>
              <a:t> пробой</a:t>
            </a:r>
            <a:endParaRPr lang="en-US" dirty="0" smtClean="0"/>
          </a:p>
          <a:p>
            <a:pPr lvl="1" eaLnBrk="1" hangingPunct="1"/>
            <a:r>
              <a:rPr lang="ru-RU" dirty="0" smtClean="0"/>
              <a:t>Топография покажет положение линзы на «закрытом глазу»</a:t>
            </a:r>
            <a:endParaRPr lang="en-US" dirty="0" smtClean="0"/>
          </a:p>
        </p:txBody>
      </p:sp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1290638" y="1514475"/>
            <a:ext cx="184150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bg1"/>
              </a:buClr>
            </a:pPr>
            <a:endParaRPr lang="en-US" sz="3200">
              <a:solidFill>
                <a:schemeClr val="folHlink"/>
              </a:solidFill>
              <a:effectLst/>
            </a:endParaRPr>
          </a:p>
          <a:p>
            <a:endParaRPr lang="en-US">
              <a:effectLst/>
            </a:endParaRPr>
          </a:p>
        </p:txBody>
      </p:sp>
      <p:pic>
        <p:nvPicPr>
          <p:cNvPr id="56326" name="Picture 6" descr="hmp_tp10a"/>
          <p:cNvPicPr>
            <a:picLocks noChangeAspect="1" noChangeArrowheads="1"/>
          </p:cNvPicPr>
          <p:nvPr/>
        </p:nvPicPr>
        <p:blipFill>
          <a:blip r:embed="rId3" cstate="print"/>
          <a:srcRect l="6728" r="9314"/>
          <a:stretch>
            <a:fillRect/>
          </a:stretch>
        </p:blipFill>
        <p:spPr bwMode="auto">
          <a:xfrm>
            <a:off x="4392613" y="2973388"/>
            <a:ext cx="2101850" cy="196691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" name="Picture 6" descr="C:\Users\ken kopp\AppData\Local\Microsoft\Windows\Temporary Internet Files\Content.Outlook\KKBMKLEK\superi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63788" y="2949054"/>
            <a:ext cx="2364312" cy="2054746"/>
          </a:xfrm>
          <a:prstGeom prst="rect">
            <a:avLst/>
          </a:prstGeom>
          <a:noFill/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838200"/>
            <a:ext cx="7772400" cy="1190625"/>
          </a:xfrm>
        </p:spPr>
        <p:txBody>
          <a:bodyPr/>
          <a:lstStyle/>
          <a:p>
            <a:pPr eaLnBrk="1" hangingPunct="1"/>
            <a:r>
              <a:rPr lang="ru-RU" sz="2800" dirty="0" smtClean="0"/>
              <a:t>Замена Линз в Ходе Лечения</a:t>
            </a:r>
            <a:endParaRPr lang="en-US" sz="2800" dirty="0" smtClean="0"/>
          </a:p>
        </p:txBody>
      </p:sp>
      <p:sp>
        <p:nvSpPr>
          <p:cNvPr id="390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3513" y="2420938"/>
            <a:ext cx="8458200" cy="4114800"/>
          </a:xfrm>
          <a:effectLst>
            <a:outerShdw dist="12700" dir="5400000" algn="ctr" rotWithShape="0">
              <a:schemeClr val="bg1"/>
            </a:outerShdw>
          </a:effectLst>
        </p:spPr>
        <p:txBody>
          <a:bodyPr/>
          <a:lstStyle/>
          <a:p>
            <a:pPr algn="ctr" eaLnBrk="1" hangingPunct="1">
              <a:defRPr/>
            </a:pPr>
            <a:r>
              <a:rPr lang="ru-RU" dirty="0" smtClean="0">
                <a:solidFill>
                  <a:srgbClr val="00B050"/>
                </a:solidFill>
              </a:rPr>
              <a:t>Центрация линз – это основа</a:t>
            </a:r>
            <a:endParaRPr lang="en-US" dirty="0" smtClean="0">
              <a:solidFill>
                <a:srgbClr val="00B050"/>
              </a:solidFill>
            </a:endParaRPr>
          </a:p>
          <a:p>
            <a:pPr lvl="1" algn="just" eaLnBrk="1" hangingPunct="1">
              <a:defRPr/>
            </a:pPr>
            <a:r>
              <a:rPr lang="ru-RU" dirty="0" smtClean="0">
                <a:solidFill>
                  <a:srgbClr val="000099"/>
                </a:solidFill>
              </a:rPr>
              <a:t>Изменения параметров линзы для достижения центрации должны быть сделаны при первом же осмотре (первый утренний визит).</a:t>
            </a:r>
            <a:endParaRPr lang="en-US" dirty="0" smtClean="0">
              <a:solidFill>
                <a:srgbClr val="000099"/>
              </a:solidFill>
            </a:endParaRPr>
          </a:p>
          <a:p>
            <a:pPr lvl="1" algn="just" eaLnBrk="1" hangingPunct="1">
              <a:defRPr/>
            </a:pPr>
            <a:r>
              <a:rPr lang="ru-RU" dirty="0" smtClean="0">
                <a:solidFill>
                  <a:srgbClr val="000099"/>
                </a:solidFill>
              </a:rPr>
              <a:t>Если линза центрирована и рефракция через линзу «0.0» – не меняйте линзу из-за не полной коррекции. Подождите 1 неделю.</a:t>
            </a:r>
            <a:endParaRPr lang="en-US" dirty="0" smtClean="0">
              <a:solidFill>
                <a:srgbClr val="000099"/>
              </a:solidFill>
            </a:endParaRPr>
          </a:p>
          <a:p>
            <a:pPr lvl="1" eaLnBrk="1" hangingPunct="1">
              <a:buFontTx/>
              <a:buNone/>
              <a:defRPr/>
            </a:pPr>
            <a:endParaRPr lang="en-US" dirty="0" smtClean="0">
              <a:solidFill>
                <a:srgbClr val="000099"/>
              </a:solidFill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24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06413" y="22606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4400" dirty="0" smtClean="0"/>
              <a:t>Когда Менять Линзы!</a:t>
            </a:r>
            <a:endParaRPr lang="en-US" sz="4400" dirty="0" smtClean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285011" y="524975"/>
            <a:ext cx="7772400" cy="762000"/>
          </a:xfrm>
        </p:spPr>
        <p:txBody>
          <a:bodyPr/>
          <a:lstStyle/>
          <a:p>
            <a:pPr eaLnBrk="1" hangingPunct="1"/>
            <a:r>
              <a:rPr lang="ru-RU" dirty="0" smtClean="0"/>
              <a:t>Замена линзы при первом осмотре</a:t>
            </a:r>
            <a:endParaRPr lang="en-US" dirty="0" smtClean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3412" y="1353504"/>
            <a:ext cx="777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Arial" pitchFamily="34" charset="0"/>
              <a:buChar char="•"/>
            </a:pPr>
            <a:r>
              <a:rPr lang="ru-RU" sz="2800" dirty="0" smtClean="0"/>
              <a:t>Децентрация, подтвержденная топографически</a:t>
            </a:r>
            <a:endParaRPr lang="en-US" sz="2800" dirty="0" smtClean="0"/>
          </a:p>
          <a:p>
            <a:pPr eaLnBrk="1" hangingPunct="1">
              <a:lnSpc>
                <a:spcPct val="90000"/>
              </a:lnSpc>
              <a:buFont typeface="Arial" pitchFamily="34" charset="0"/>
              <a:buChar char="•"/>
            </a:pPr>
            <a:r>
              <a:rPr lang="ru-RU" sz="2800" dirty="0" smtClean="0"/>
              <a:t>Неприемлемая Острота Зрения через линзу</a:t>
            </a:r>
            <a:endParaRPr lang="en-US" sz="2800" dirty="0" smtClean="0"/>
          </a:p>
          <a:p>
            <a:pPr lvl="1" eaLnBrk="1" hangingPunct="1">
              <a:lnSpc>
                <a:spcPct val="90000"/>
              </a:lnSpc>
            </a:pPr>
            <a:r>
              <a:rPr lang="ru-RU" sz="2400" dirty="0" smtClean="0"/>
              <a:t>Сила Линзы (ВС)</a:t>
            </a:r>
            <a:r>
              <a:rPr lang="en-US" sz="2400" dirty="0" smtClean="0"/>
              <a:t> </a:t>
            </a:r>
          </a:p>
          <a:p>
            <a:pPr lvl="1" eaLnBrk="1" hangingPunct="1">
              <a:lnSpc>
                <a:spcPct val="90000"/>
              </a:lnSpc>
            </a:pPr>
            <a:r>
              <a:rPr lang="ru-RU" sz="2400" dirty="0" smtClean="0"/>
              <a:t>Возможные проблемы с гидратацией и поверхностью новой линзы</a:t>
            </a:r>
            <a:endParaRPr lang="en-US" sz="2400" dirty="0" smtClean="0"/>
          </a:p>
          <a:p>
            <a:pPr eaLnBrk="1" hangingPunct="1">
              <a:lnSpc>
                <a:spcPct val="90000"/>
              </a:lnSpc>
              <a:buFont typeface="Arial" pitchFamily="34" charset="0"/>
              <a:buChar char="•"/>
            </a:pPr>
            <a:r>
              <a:rPr lang="ru-RU" sz="2800" dirty="0" smtClean="0"/>
              <a:t>Дискомфорт и Биомикроскопические находки</a:t>
            </a:r>
            <a:endParaRPr lang="en-US" sz="2800" dirty="0" smtClean="0"/>
          </a:p>
          <a:p>
            <a:pPr lvl="1" eaLnBrk="1" hangingPunct="1">
              <a:lnSpc>
                <a:spcPct val="90000"/>
              </a:lnSpc>
            </a:pPr>
            <a:r>
              <a:rPr lang="ru-RU" sz="2400" dirty="0" smtClean="0"/>
              <a:t>Не адекватная приподнятость края</a:t>
            </a:r>
            <a:endParaRPr lang="en-US" sz="2400" dirty="0" smtClean="0"/>
          </a:p>
          <a:p>
            <a:pPr lvl="1" eaLnBrk="1" hangingPunct="1">
              <a:lnSpc>
                <a:spcPct val="90000"/>
              </a:lnSpc>
            </a:pPr>
            <a:r>
              <a:rPr lang="ru-RU" sz="2400" dirty="0" err="1"/>
              <a:t>П</a:t>
            </a:r>
            <a:r>
              <a:rPr lang="ru-RU" sz="2400" dirty="0" err="1" smtClean="0"/>
              <a:t>рокрашивание</a:t>
            </a:r>
            <a:r>
              <a:rPr lang="ru-RU" sz="2400" dirty="0" smtClean="0"/>
              <a:t> эпителия</a:t>
            </a:r>
            <a:endParaRPr lang="en-US" sz="2400" dirty="0" smtClean="0"/>
          </a:p>
          <a:p>
            <a:pPr lvl="1" eaLnBrk="1" hangingPunct="1">
              <a:lnSpc>
                <a:spcPct val="90000"/>
              </a:lnSpc>
            </a:pPr>
            <a:r>
              <a:rPr lang="ru-RU" sz="2400" dirty="0" smtClean="0"/>
              <a:t>«Залипание» линзы</a:t>
            </a:r>
            <a:endParaRPr lang="en-US" dirty="0" smtClean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506413" y="858838"/>
            <a:ext cx="7772400" cy="914400"/>
          </a:xfrm>
        </p:spPr>
        <p:txBody>
          <a:bodyPr/>
          <a:lstStyle/>
          <a:p>
            <a:pPr eaLnBrk="1" hangingPunct="1"/>
            <a:r>
              <a:rPr lang="ru-RU" sz="4400" i="1" dirty="0" smtClean="0"/>
              <a:t>НЕ Менять:</a:t>
            </a:r>
            <a:endParaRPr lang="en-US" sz="4400" dirty="0" smtClean="0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23900" y="1930400"/>
            <a:ext cx="8115300" cy="4114800"/>
          </a:xfrm>
        </p:spPr>
        <p:txBody>
          <a:bodyPr/>
          <a:lstStyle/>
          <a:p>
            <a:pPr eaLnBrk="1" hangingPunct="1"/>
            <a:r>
              <a:rPr lang="ru-RU" dirty="0" smtClean="0"/>
              <a:t>При</a:t>
            </a:r>
            <a:r>
              <a:rPr lang="en-US" dirty="0" smtClean="0"/>
              <a:t>…</a:t>
            </a:r>
          </a:p>
          <a:p>
            <a:pPr lvl="1" eaLnBrk="1" hangingPunct="1"/>
            <a:r>
              <a:rPr lang="ru-RU" dirty="0" smtClean="0"/>
              <a:t>Центральной </a:t>
            </a:r>
            <a:r>
              <a:rPr lang="ru-RU" dirty="0" err="1" smtClean="0"/>
              <a:t>аппланации</a:t>
            </a:r>
            <a:endParaRPr lang="ru-RU" dirty="0" smtClean="0"/>
          </a:p>
          <a:p>
            <a:pPr lvl="1" eaLnBrk="1" hangingPunct="1"/>
            <a:r>
              <a:rPr lang="ru-RU" dirty="0" smtClean="0"/>
              <a:t>Приемлемой Рефракции через линзу (не минусовой!)</a:t>
            </a:r>
            <a:endParaRPr lang="en-US" dirty="0" smtClean="0"/>
          </a:p>
          <a:p>
            <a:pPr lvl="1" eaLnBrk="1" hangingPunct="1"/>
            <a:r>
              <a:rPr lang="ru-RU" dirty="0" smtClean="0"/>
              <a:t>Пациент доволен результатом</a:t>
            </a:r>
            <a:endParaRPr lang="en-US" dirty="0" smtClean="0"/>
          </a:p>
          <a:p>
            <a:pPr lvl="2" eaLnBrk="1" hangingPunct="1"/>
            <a:r>
              <a:rPr lang="ru-RU" dirty="0" smtClean="0"/>
              <a:t>Не полная коррекция вполне возможна в первый день.</a:t>
            </a:r>
          </a:p>
          <a:p>
            <a:pPr lvl="2" eaLnBrk="1" hangingPunct="1"/>
            <a:r>
              <a:rPr lang="ru-RU" dirty="0" smtClean="0"/>
              <a:t>Назначьте следующий визит </a:t>
            </a:r>
            <a:r>
              <a:rPr lang="ru-RU" u="sng" dirty="0" smtClean="0"/>
              <a:t>не меняя линз</a:t>
            </a:r>
            <a:r>
              <a:rPr lang="ru-RU" dirty="0" smtClean="0"/>
              <a:t>.</a:t>
            </a:r>
            <a:endParaRPr lang="en-US" u="sng" dirty="0" smtClean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531813" y="733425"/>
            <a:ext cx="7772400" cy="762000"/>
          </a:xfrm>
        </p:spPr>
        <p:txBody>
          <a:bodyPr/>
          <a:lstStyle/>
          <a:p>
            <a:pPr eaLnBrk="1" hangingPunct="1"/>
            <a:r>
              <a:rPr lang="ru-RU" dirty="0" smtClean="0"/>
              <a:t>Верхняя/Боковая Децентрация</a:t>
            </a:r>
            <a:endParaRPr lang="en-US" dirty="0" smtClean="0"/>
          </a:p>
        </p:txBody>
      </p:sp>
      <p:pic>
        <p:nvPicPr>
          <p:cNvPr id="63491" name="Picture 3" descr="8"/>
          <p:cNvPicPr>
            <a:picLocks noChangeAspect="1" noChangeArrowheads="1"/>
          </p:cNvPicPr>
          <p:nvPr/>
        </p:nvPicPr>
        <p:blipFill>
          <a:blip r:embed="rId3" cstate="print">
            <a:lum bright="6000"/>
          </a:blip>
          <a:srcRect l="9178" r="9912"/>
          <a:stretch>
            <a:fillRect/>
          </a:stretch>
        </p:blipFill>
        <p:spPr bwMode="auto">
          <a:xfrm>
            <a:off x="4241287" y="1651000"/>
            <a:ext cx="1905513" cy="176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63513" y="1790700"/>
            <a:ext cx="4446587" cy="3919537"/>
          </a:xfrm>
          <a:noFill/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400" dirty="0" smtClean="0"/>
              <a:t>Шаг </a:t>
            </a:r>
            <a:r>
              <a:rPr lang="en-US" sz="2400" dirty="0" smtClean="0"/>
              <a:t>#1</a:t>
            </a:r>
          </a:p>
          <a:p>
            <a:pPr lvl="1" eaLnBrk="1" hangingPunct="1">
              <a:lnSpc>
                <a:spcPct val="90000"/>
              </a:lnSpc>
            </a:pPr>
            <a:r>
              <a:rPr lang="ru-RU" sz="2000" dirty="0" smtClean="0"/>
              <a:t>Увеличить </a:t>
            </a:r>
            <a:r>
              <a:rPr lang="en-US" sz="2000" dirty="0" smtClean="0"/>
              <a:t>RZD</a:t>
            </a:r>
            <a:r>
              <a:rPr lang="ru-RU" sz="2000" dirty="0" smtClean="0"/>
              <a:t> на</a:t>
            </a:r>
            <a:r>
              <a:rPr lang="en-US" sz="2000" dirty="0" smtClean="0"/>
              <a:t> 25 </a:t>
            </a:r>
            <a:r>
              <a:rPr lang="ru-RU" sz="2000" dirty="0" smtClean="0"/>
              <a:t>микрон</a:t>
            </a:r>
            <a:r>
              <a:rPr lang="en-US" sz="2000" dirty="0" smtClean="0"/>
              <a:t>, </a:t>
            </a:r>
            <a:r>
              <a:rPr lang="ru-RU" sz="2000" dirty="0" smtClean="0"/>
              <a:t>не меняя </a:t>
            </a:r>
            <a:r>
              <a:rPr lang="en-US" sz="2000" dirty="0" smtClean="0"/>
              <a:t>LZA</a:t>
            </a:r>
            <a:r>
              <a:rPr lang="ru-RU" sz="2000" dirty="0" smtClean="0"/>
              <a:t>: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en-US" sz="2000" dirty="0" smtClean="0">
                <a:solidFill>
                  <a:srgbClr val="0070C0"/>
                </a:solidFill>
              </a:rPr>
              <a:t> 550/-33 </a:t>
            </a:r>
            <a:r>
              <a:rPr lang="ru-RU" sz="2000" dirty="0" smtClean="0">
                <a:solidFill>
                  <a:srgbClr val="0070C0"/>
                </a:solidFill>
              </a:rPr>
              <a:t>поменять на</a:t>
            </a:r>
            <a:r>
              <a:rPr lang="en-US" sz="2000" dirty="0" smtClean="0">
                <a:solidFill>
                  <a:srgbClr val="0070C0"/>
                </a:solidFill>
              </a:rPr>
              <a:t> 575/-33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dirty="0" smtClean="0"/>
              <a:t>Шаг </a:t>
            </a:r>
            <a:r>
              <a:rPr lang="en-US" sz="2400" dirty="0" smtClean="0"/>
              <a:t>#2 </a:t>
            </a:r>
          </a:p>
          <a:p>
            <a:pPr lvl="1" eaLnBrk="1" hangingPunct="1">
              <a:lnSpc>
                <a:spcPct val="90000"/>
              </a:lnSpc>
            </a:pPr>
            <a:r>
              <a:rPr lang="ru-RU" sz="2000" dirty="0" smtClean="0"/>
              <a:t>Увеличить </a:t>
            </a:r>
            <a:r>
              <a:rPr lang="en-US" sz="2000" dirty="0" smtClean="0"/>
              <a:t>LZA 1</a:t>
            </a:r>
            <a:r>
              <a:rPr lang="en-US" sz="2000" dirty="0" smtClean="0">
                <a:cs typeface="Arial" charset="0"/>
              </a:rPr>
              <a:t>°</a:t>
            </a:r>
            <a:r>
              <a:rPr lang="en-US" sz="2000" dirty="0" smtClean="0"/>
              <a:t>, </a:t>
            </a:r>
            <a:r>
              <a:rPr lang="ru-RU" sz="2000" dirty="0" smtClean="0"/>
              <a:t>не меняя </a:t>
            </a:r>
            <a:r>
              <a:rPr lang="en-US" sz="2000" dirty="0" smtClean="0"/>
              <a:t>RZD</a:t>
            </a:r>
            <a:endParaRPr lang="ru-RU" sz="2000" dirty="0" smtClean="0"/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en-US" sz="2000" dirty="0" smtClean="0">
                <a:solidFill>
                  <a:srgbClr val="0070C0"/>
                </a:solidFill>
              </a:rPr>
              <a:t> 575/-33 </a:t>
            </a:r>
            <a:r>
              <a:rPr lang="ru-RU" sz="2000" dirty="0" smtClean="0">
                <a:solidFill>
                  <a:srgbClr val="0070C0"/>
                </a:solidFill>
              </a:rPr>
              <a:t>поменять на </a:t>
            </a:r>
            <a:r>
              <a:rPr lang="en-US" sz="2000" dirty="0" smtClean="0">
                <a:solidFill>
                  <a:srgbClr val="0070C0"/>
                </a:solidFill>
              </a:rPr>
              <a:t>575/-34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dirty="0" smtClean="0"/>
              <a:t>Шаг </a:t>
            </a:r>
            <a:r>
              <a:rPr lang="en-US" sz="2400" dirty="0" smtClean="0"/>
              <a:t>#3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	 - </a:t>
            </a:r>
            <a:r>
              <a:rPr lang="ru-RU" sz="2400" dirty="0" smtClean="0"/>
              <a:t>Подумайте о большем диаметре</a:t>
            </a:r>
            <a:endParaRPr lang="en-US" sz="2400" dirty="0" smtClean="0"/>
          </a:p>
          <a:p>
            <a:pPr eaLnBrk="1" hangingPunct="1"/>
            <a:endParaRPr lang="en-US" sz="2400" dirty="0" smtClean="0">
              <a:solidFill>
                <a:srgbClr val="A50021"/>
              </a:solidFill>
            </a:endParaRPr>
          </a:p>
        </p:txBody>
      </p:sp>
      <p:pic>
        <p:nvPicPr>
          <p:cNvPr id="63494" name="Picture 6" descr="C:\Users\ken kopp\AppData\Local\Microsoft\Windows\Temporary Internet Files\Content.Outlook\KKBMKLEK\superi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3902" y="1676400"/>
            <a:ext cx="2060485" cy="1790700"/>
          </a:xfrm>
          <a:prstGeom prst="rect">
            <a:avLst/>
          </a:prstGeom>
          <a:noFill/>
        </p:spPr>
      </p:pic>
      <p:pic>
        <p:nvPicPr>
          <p:cNvPr id="6" name="Picture 4" descr="hmp_tp11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92601" y="4102100"/>
            <a:ext cx="1916630" cy="15843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" name="Picture 6" descr="C:\Users\ken kopp\AppData\Local\Microsoft\Windows\Temporary Internet Files\Content.Outlook\KKBMKLEK\lateral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76999" y="4131114"/>
            <a:ext cx="1906691" cy="1579123"/>
          </a:xfrm>
          <a:prstGeom prst="rect">
            <a:avLst/>
          </a:prstGeom>
          <a:noFill/>
        </p:spPr>
      </p:pic>
      <p:sp>
        <p:nvSpPr>
          <p:cNvPr id="8" name="Объект 2"/>
          <p:cNvSpPr txBox="1">
            <a:spLocks/>
          </p:cNvSpPr>
          <p:nvPr/>
        </p:nvSpPr>
        <p:spPr bwMode="auto">
          <a:xfrm>
            <a:off x="355087" y="5710237"/>
            <a:ext cx="8435828" cy="935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Char char="•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Char char="•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Char char="•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Char char="•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Char char="•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ru-RU" sz="2400" kern="0" dirty="0" smtClean="0">
                <a:effectLst/>
              </a:rPr>
              <a:t>Если после всех шагов</a:t>
            </a:r>
            <a:r>
              <a:rPr lang="ru-RU" sz="2400" kern="0" dirty="0">
                <a:effectLst/>
              </a:rPr>
              <a:t> линза</a:t>
            </a:r>
            <a:r>
              <a:rPr lang="en-US" sz="2400" kern="0" dirty="0" smtClean="0">
                <a:effectLst/>
              </a:rPr>
              <a:t> </a:t>
            </a:r>
            <a:r>
              <a:rPr lang="ru-RU" sz="2400" kern="0" dirty="0" smtClean="0">
                <a:effectLst/>
              </a:rPr>
              <a:t>не центрирована – обратитесь к консультанту компании </a:t>
            </a:r>
            <a:r>
              <a:rPr lang="ru-RU" sz="2400" kern="0" dirty="0" err="1" smtClean="0">
                <a:effectLst/>
              </a:rPr>
              <a:t>Paragon</a:t>
            </a:r>
            <a:endParaRPr lang="ru-RU" sz="2400" kern="0" dirty="0" smtClean="0">
              <a:effectLst/>
            </a:endParaRPr>
          </a:p>
          <a:p>
            <a:endParaRPr lang="ru-RU" sz="2400" kern="0" dirty="0">
              <a:effectLst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519113" y="635000"/>
            <a:ext cx="7772400" cy="762000"/>
          </a:xfrm>
        </p:spPr>
        <p:txBody>
          <a:bodyPr/>
          <a:lstStyle/>
          <a:p>
            <a:pPr eaLnBrk="1" hangingPunct="1"/>
            <a:r>
              <a:rPr lang="ru-RU" dirty="0" smtClean="0"/>
              <a:t>Децентрация Книзу </a:t>
            </a:r>
            <a:endParaRPr lang="en-US" dirty="0" smtClean="0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3513" y="1574800"/>
            <a:ext cx="4915481" cy="5283200"/>
          </a:xfrm>
        </p:spPr>
        <p:txBody>
          <a:bodyPr/>
          <a:lstStyle/>
          <a:p>
            <a:pPr eaLnBrk="1" hangingPunct="1"/>
            <a:r>
              <a:rPr lang="ru-RU" sz="2800" dirty="0" smtClean="0"/>
              <a:t>Шаг </a:t>
            </a:r>
            <a:r>
              <a:rPr lang="en-US" sz="2800" dirty="0" smtClean="0"/>
              <a:t>#1</a:t>
            </a:r>
          </a:p>
          <a:p>
            <a:pPr lvl="1" eaLnBrk="1" hangingPunct="1"/>
            <a:r>
              <a:rPr lang="ru-RU" sz="2400" dirty="0" smtClean="0"/>
              <a:t>Уменьшить </a:t>
            </a:r>
            <a:r>
              <a:rPr lang="en-US" sz="2400" dirty="0" smtClean="0"/>
              <a:t>LZA</a:t>
            </a:r>
            <a:r>
              <a:rPr lang="ru-RU" sz="2400" dirty="0" smtClean="0"/>
              <a:t> на</a:t>
            </a:r>
            <a:r>
              <a:rPr lang="en-US" sz="2400" dirty="0" smtClean="0"/>
              <a:t> 1</a:t>
            </a:r>
            <a:r>
              <a:rPr lang="en-US" sz="2400" dirty="0" smtClean="0">
                <a:cs typeface="Arial" charset="0"/>
              </a:rPr>
              <a:t>º</a:t>
            </a:r>
          </a:p>
          <a:p>
            <a:pPr lvl="1" eaLnBrk="1" hangingPunct="1">
              <a:buFontTx/>
              <a:buNone/>
            </a:pPr>
            <a:r>
              <a:rPr lang="en-US" sz="2400" dirty="0" smtClean="0">
                <a:solidFill>
                  <a:srgbClr val="0070C0"/>
                </a:solidFill>
                <a:cs typeface="Arial" charset="0"/>
              </a:rPr>
              <a:t>550/-33 </a:t>
            </a:r>
            <a:r>
              <a:rPr lang="ru-RU" sz="2400" dirty="0" smtClean="0">
                <a:solidFill>
                  <a:srgbClr val="0070C0"/>
                </a:solidFill>
                <a:cs typeface="Arial" charset="0"/>
              </a:rPr>
              <a:t>поменять на</a:t>
            </a:r>
            <a:r>
              <a:rPr lang="ru-RU" sz="2400" dirty="0">
                <a:solidFill>
                  <a:srgbClr val="0070C0"/>
                </a:solidFill>
                <a:cs typeface="Arial" charset="0"/>
              </a:rPr>
              <a:t> </a:t>
            </a:r>
            <a:r>
              <a:rPr lang="en-US" sz="2400" dirty="0" smtClean="0">
                <a:solidFill>
                  <a:srgbClr val="0070C0"/>
                </a:solidFill>
                <a:cs typeface="Arial" charset="0"/>
              </a:rPr>
              <a:t>550/-32</a:t>
            </a:r>
            <a:endParaRPr lang="ru-RU" sz="2400" dirty="0" smtClean="0">
              <a:solidFill>
                <a:srgbClr val="0070C0"/>
              </a:solidFill>
              <a:cs typeface="Arial" charset="0"/>
            </a:endParaRPr>
          </a:p>
          <a:p>
            <a:pPr lvl="1" eaLnBrk="1" hangingPunct="1">
              <a:buFontTx/>
              <a:buNone/>
            </a:pPr>
            <a:r>
              <a:rPr lang="en-US" sz="2400" dirty="0" smtClean="0">
                <a:solidFill>
                  <a:srgbClr val="0070C0"/>
                </a:solidFill>
              </a:rPr>
              <a:t> </a:t>
            </a:r>
          </a:p>
          <a:p>
            <a:pPr eaLnBrk="1" hangingPunct="1"/>
            <a:r>
              <a:rPr lang="ru-RU" sz="2000" b="1" i="1" dirty="0" smtClean="0">
                <a:solidFill>
                  <a:srgbClr val="A50021"/>
                </a:solidFill>
              </a:rPr>
              <a:t>Если</a:t>
            </a:r>
            <a:r>
              <a:rPr lang="en-US" sz="2000" b="1" i="1" dirty="0" smtClean="0">
                <a:solidFill>
                  <a:srgbClr val="A50021"/>
                </a:solidFill>
              </a:rPr>
              <a:t> </a:t>
            </a:r>
            <a:r>
              <a:rPr lang="ru-RU" sz="2000" b="1" i="1" dirty="0" smtClean="0">
                <a:solidFill>
                  <a:srgbClr val="A50021"/>
                </a:solidFill>
              </a:rPr>
              <a:t>Центрация не достигнута:</a:t>
            </a:r>
          </a:p>
          <a:p>
            <a:pPr eaLnBrk="1" hangingPunct="1"/>
            <a:endParaRPr lang="en-US" sz="2000" b="1" i="1" dirty="0" smtClean="0">
              <a:solidFill>
                <a:srgbClr val="A50021"/>
              </a:solidFill>
            </a:endParaRPr>
          </a:p>
          <a:p>
            <a:pPr eaLnBrk="1" hangingPunct="1"/>
            <a:r>
              <a:rPr lang="ru-RU" sz="2800" dirty="0" smtClean="0"/>
              <a:t>Шаг </a:t>
            </a:r>
            <a:r>
              <a:rPr lang="en-US" sz="2800" dirty="0" smtClean="0"/>
              <a:t>#2 </a:t>
            </a:r>
          </a:p>
          <a:p>
            <a:pPr lvl="1" eaLnBrk="1" hangingPunct="1"/>
            <a:r>
              <a:rPr lang="ru-RU" sz="2400" dirty="0" smtClean="0"/>
              <a:t>Уменьшать </a:t>
            </a:r>
            <a:r>
              <a:rPr lang="en-US" sz="2400" dirty="0" smtClean="0"/>
              <a:t>RZD </a:t>
            </a:r>
            <a:r>
              <a:rPr lang="ru-RU" sz="2400" dirty="0" smtClean="0"/>
              <a:t>с шагом </a:t>
            </a:r>
            <a:r>
              <a:rPr lang="en-US" sz="2400" dirty="0" smtClean="0"/>
              <a:t>25 </a:t>
            </a:r>
            <a:r>
              <a:rPr lang="ru-RU" sz="2400" dirty="0" smtClean="0"/>
              <a:t>микрон до достижения центрации</a:t>
            </a:r>
            <a:r>
              <a:rPr lang="en-US" sz="2400" dirty="0" smtClean="0">
                <a:solidFill>
                  <a:srgbClr val="0070C0"/>
                </a:solidFill>
              </a:rPr>
              <a:t>: </a:t>
            </a:r>
            <a:endParaRPr lang="ru-RU" sz="2400" dirty="0">
              <a:solidFill>
                <a:srgbClr val="0070C0"/>
              </a:solidFill>
            </a:endParaRPr>
          </a:p>
          <a:p>
            <a:pPr marL="457200" lvl="1" indent="0" eaLnBrk="1" hangingPunct="1">
              <a:buNone/>
            </a:pPr>
            <a:r>
              <a:rPr lang="en-US" sz="2400" dirty="0" smtClean="0">
                <a:solidFill>
                  <a:srgbClr val="0070C0"/>
                </a:solidFill>
                <a:cs typeface="Arial" charset="0"/>
              </a:rPr>
              <a:t>550</a:t>
            </a:r>
            <a:r>
              <a:rPr lang="en-US" sz="2400" dirty="0">
                <a:solidFill>
                  <a:srgbClr val="0070C0"/>
                </a:solidFill>
                <a:cs typeface="Arial" charset="0"/>
              </a:rPr>
              <a:t>/-32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ru-RU" sz="2400" dirty="0" smtClean="0">
                <a:solidFill>
                  <a:srgbClr val="0070C0"/>
                </a:solidFill>
              </a:rPr>
              <a:t>поменять на </a:t>
            </a:r>
            <a:r>
              <a:rPr lang="en-US" sz="2400" dirty="0" smtClean="0">
                <a:solidFill>
                  <a:srgbClr val="0070C0"/>
                </a:solidFill>
              </a:rPr>
              <a:t>525/-32  </a:t>
            </a:r>
          </a:p>
          <a:p>
            <a:pPr eaLnBrk="1" hangingPunct="1"/>
            <a:endParaRPr lang="en-US" sz="2400" dirty="0" smtClean="0">
              <a:solidFill>
                <a:srgbClr val="A50021"/>
              </a:solidFill>
            </a:endParaRPr>
          </a:p>
        </p:txBody>
      </p:sp>
      <p:pic>
        <p:nvPicPr>
          <p:cNvPr id="64516" name="Picture 4" descr="hmp_tp6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95389" y="1633538"/>
            <a:ext cx="2779712" cy="23288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4518" name="Picture 6" descr="C:\Users\ken kopp\AppData\Local\Microsoft\Windows\Temporary Internet Files\Content.Outlook\KKBMKLEK\inferi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85138" y="4101727"/>
            <a:ext cx="2818538" cy="246099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2"/>
          <p:cNvSpPr>
            <a:spLocks noGrp="1" noChangeArrowheads="1"/>
          </p:cNvSpPr>
          <p:nvPr>
            <p:ph type="title"/>
          </p:nvPr>
        </p:nvSpPr>
        <p:spPr>
          <a:xfrm>
            <a:off x="506412" y="655638"/>
            <a:ext cx="8501785" cy="762000"/>
          </a:xfrm>
        </p:spPr>
        <p:txBody>
          <a:bodyPr/>
          <a:lstStyle/>
          <a:p>
            <a:pPr eaLnBrk="1" hangingPunct="1"/>
            <a:r>
              <a:rPr lang="ru-RU" dirty="0" smtClean="0"/>
              <a:t>Недостаточная приподнятость края</a:t>
            </a:r>
            <a:endParaRPr lang="en-US" dirty="0" smtClean="0"/>
          </a:p>
        </p:txBody>
      </p:sp>
      <p:sp>
        <p:nvSpPr>
          <p:cNvPr id="307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92100" y="2489200"/>
            <a:ext cx="4838700" cy="2476500"/>
          </a:xfrm>
        </p:spPr>
        <p:txBody>
          <a:bodyPr/>
          <a:lstStyle/>
          <a:p>
            <a:pPr eaLnBrk="1" hangingPunct="1"/>
            <a:r>
              <a:rPr lang="ru-RU" sz="2800" dirty="0" smtClean="0"/>
              <a:t>Заменить на линзу с </a:t>
            </a:r>
            <a:r>
              <a:rPr lang="en-US" sz="2800" dirty="0" smtClean="0"/>
              <a:t> LZA </a:t>
            </a:r>
            <a:r>
              <a:rPr lang="ru-RU" sz="2800" dirty="0" smtClean="0"/>
              <a:t>на </a:t>
            </a:r>
            <a:r>
              <a:rPr lang="en-US" sz="2800" dirty="0" smtClean="0"/>
              <a:t>1</a:t>
            </a:r>
            <a:r>
              <a:rPr lang="en-US" sz="2800" dirty="0" smtClean="0">
                <a:cs typeface="Arial" charset="0"/>
              </a:rPr>
              <a:t>° </a:t>
            </a:r>
            <a:r>
              <a:rPr lang="ru-RU" sz="2800" dirty="0" smtClean="0"/>
              <a:t>меньше</a:t>
            </a:r>
            <a:r>
              <a:rPr lang="en-US" sz="2800" dirty="0" smtClean="0"/>
              <a:t> </a:t>
            </a:r>
          </a:p>
          <a:p>
            <a:pPr eaLnBrk="1" hangingPunct="1"/>
            <a:r>
              <a:rPr lang="ru-RU" sz="2800" i="1" u="sng" dirty="0" smtClean="0"/>
              <a:t>Проверьте Центрацию!</a:t>
            </a:r>
            <a:endParaRPr lang="en-US" sz="2800" i="1" u="sng" dirty="0" smtClean="0"/>
          </a:p>
        </p:txBody>
      </p:sp>
      <p:graphicFrame>
        <p:nvGraphicFramePr>
          <p:cNvPr id="3074" name="Object 4"/>
          <p:cNvGraphicFramePr>
            <a:graphicFrameLocks noChangeAspect="1"/>
          </p:cNvGraphicFramePr>
          <p:nvPr/>
        </p:nvGraphicFramePr>
        <p:xfrm>
          <a:off x="5319713" y="2398713"/>
          <a:ext cx="2549525" cy="200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0" name="Image" r:id="rId4" imgW="3240381" imgH="2579598" progId="">
                  <p:embed/>
                </p:oleObj>
              </mc:Choice>
              <mc:Fallback>
                <p:oleObj name="Image" r:id="rId4" imgW="3240381" imgH="2579598" progId="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366"/>
                      <a:stretch>
                        <a:fillRect/>
                      </a:stretch>
                    </p:blipFill>
                    <p:spPr bwMode="auto">
                      <a:xfrm>
                        <a:off x="5319713" y="2398713"/>
                        <a:ext cx="2549525" cy="2003425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Object 5"/>
          <p:cNvGraphicFramePr>
            <a:graphicFrameLocks noChangeAspect="1"/>
          </p:cNvGraphicFramePr>
          <p:nvPr/>
        </p:nvGraphicFramePr>
        <p:xfrm>
          <a:off x="5316538" y="4551363"/>
          <a:ext cx="2554287" cy="2058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1" name="Image" r:id="rId6" imgW="3214966" imgH="2592305" progId="">
                  <p:embed/>
                </p:oleObj>
              </mc:Choice>
              <mc:Fallback>
                <p:oleObj name="Image" r:id="rId6" imgW="3214966" imgH="2592305" progId="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16538" y="4551363"/>
                        <a:ext cx="2554287" cy="2058987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5534025" y="1773238"/>
            <a:ext cx="198964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dirty="0" smtClean="0">
                <a:effectLst/>
              </a:rPr>
              <a:t>Пример:</a:t>
            </a:r>
            <a:endParaRPr lang="en-US" dirty="0">
              <a:effectLst/>
            </a:endParaRP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6194425" y="3862388"/>
            <a:ext cx="15938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bg1"/>
                </a:solidFill>
                <a:effectLst/>
              </a:rPr>
              <a:t>-33</a:t>
            </a:r>
            <a:r>
              <a:rPr lang="en-US" sz="2800">
                <a:solidFill>
                  <a:schemeClr val="bg1"/>
                </a:solidFill>
                <a:effectLst/>
                <a:cs typeface="Arial" charset="0"/>
              </a:rPr>
              <a:t>°</a:t>
            </a:r>
            <a:r>
              <a:rPr lang="en-US" sz="2800">
                <a:solidFill>
                  <a:schemeClr val="bg1"/>
                </a:solidFill>
                <a:effectLst/>
              </a:rPr>
              <a:t> LZA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6219825" y="6021388"/>
            <a:ext cx="15938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bg1"/>
                </a:solidFill>
                <a:effectLst/>
              </a:rPr>
              <a:t>-32</a:t>
            </a:r>
            <a:r>
              <a:rPr lang="en-US" sz="2800">
                <a:solidFill>
                  <a:schemeClr val="bg1"/>
                </a:solidFill>
                <a:effectLst/>
                <a:cs typeface="Arial" charset="0"/>
              </a:rPr>
              <a:t>°</a:t>
            </a:r>
            <a:r>
              <a:rPr lang="en-US" sz="2800">
                <a:solidFill>
                  <a:schemeClr val="bg1"/>
                </a:solidFill>
                <a:effectLst/>
              </a:rPr>
              <a:t> LZA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506413" y="655638"/>
            <a:ext cx="7772400" cy="762000"/>
          </a:xfrm>
        </p:spPr>
        <p:txBody>
          <a:bodyPr/>
          <a:lstStyle/>
          <a:p>
            <a:pPr eaLnBrk="1" hangingPunct="1"/>
            <a:r>
              <a:rPr lang="ru-RU" dirty="0" smtClean="0"/>
              <a:t>Слишком поднятый край</a:t>
            </a:r>
            <a:endParaRPr lang="en-US" dirty="0" smtClean="0"/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7800" y="2514600"/>
            <a:ext cx="5270500" cy="2476500"/>
          </a:xfrm>
        </p:spPr>
        <p:txBody>
          <a:bodyPr/>
          <a:lstStyle/>
          <a:p>
            <a:pPr eaLnBrk="1" hangingPunct="1"/>
            <a:r>
              <a:rPr lang="ru-RU" sz="2800" dirty="0" smtClean="0"/>
              <a:t>Заменить на линзу с большим </a:t>
            </a:r>
            <a:r>
              <a:rPr lang="en-US" sz="2800" dirty="0" smtClean="0"/>
              <a:t>LZA </a:t>
            </a:r>
            <a:r>
              <a:rPr lang="ru-RU" sz="2800" dirty="0" smtClean="0"/>
              <a:t>на</a:t>
            </a:r>
            <a:r>
              <a:rPr lang="en-US" sz="2800" dirty="0" smtClean="0"/>
              <a:t> 1</a:t>
            </a:r>
            <a:r>
              <a:rPr lang="en-US" sz="2800" dirty="0" smtClean="0">
                <a:cs typeface="Arial" charset="0"/>
              </a:rPr>
              <a:t>° </a:t>
            </a:r>
            <a:r>
              <a:rPr lang="en-US" sz="2800" dirty="0" smtClean="0"/>
              <a:t> </a:t>
            </a:r>
          </a:p>
          <a:p>
            <a:pPr eaLnBrk="1" hangingPunct="1"/>
            <a:r>
              <a:rPr lang="ru-RU" sz="2800" i="1" u="sng" dirty="0"/>
              <a:t>Проверьте Центрацию!</a:t>
            </a:r>
            <a:endParaRPr lang="en-US" sz="2800" i="1" u="sng" dirty="0"/>
          </a:p>
          <a:p>
            <a:pPr eaLnBrk="1" hangingPunct="1"/>
            <a:endParaRPr lang="en-US" sz="2800" dirty="0" smtClean="0"/>
          </a:p>
        </p:txBody>
      </p:sp>
      <p:graphicFrame>
        <p:nvGraphicFramePr>
          <p:cNvPr id="409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316222"/>
              </p:ext>
            </p:extLst>
          </p:nvPr>
        </p:nvGraphicFramePr>
        <p:xfrm>
          <a:off x="5877824" y="4643438"/>
          <a:ext cx="2554287" cy="2058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2" name="Image" r:id="rId4" imgW="3214966" imgH="2592305" progId="">
                  <p:embed/>
                </p:oleObj>
              </mc:Choice>
              <mc:Fallback>
                <p:oleObj name="Image" r:id="rId4" imgW="3214966" imgH="2592305" progId="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77824" y="4643438"/>
                        <a:ext cx="2554287" cy="2058987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5905198" y="1718920"/>
            <a:ext cx="2497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dirty="0" smtClean="0">
                <a:effectLst/>
              </a:rPr>
              <a:t>Например</a:t>
            </a:r>
            <a:r>
              <a:rPr lang="en-US" dirty="0" smtClean="0">
                <a:effectLst/>
              </a:rPr>
              <a:t>:</a:t>
            </a:r>
            <a:endParaRPr lang="en-US" dirty="0">
              <a:effectLst/>
            </a:endParaRP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6219825" y="6021388"/>
            <a:ext cx="15938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bg1"/>
                </a:solidFill>
                <a:effectLst/>
              </a:rPr>
              <a:t>-32</a:t>
            </a:r>
            <a:r>
              <a:rPr lang="en-US" sz="2800">
                <a:solidFill>
                  <a:schemeClr val="bg1"/>
                </a:solidFill>
                <a:effectLst/>
                <a:cs typeface="Arial" charset="0"/>
              </a:rPr>
              <a:t>°</a:t>
            </a:r>
            <a:r>
              <a:rPr lang="en-US" sz="2800">
                <a:solidFill>
                  <a:schemeClr val="bg1"/>
                </a:solidFill>
                <a:effectLst/>
              </a:rPr>
              <a:t> LZA</a:t>
            </a:r>
          </a:p>
        </p:txBody>
      </p:sp>
      <p:pic>
        <p:nvPicPr>
          <p:cNvPr id="4103" name="Picture 7" descr="excessive"/>
          <p:cNvPicPr>
            <a:picLocks noChangeAspect="1" noChangeArrowheads="1"/>
          </p:cNvPicPr>
          <p:nvPr/>
        </p:nvPicPr>
        <p:blipFill>
          <a:blip r:embed="rId6" cstate="print"/>
          <a:srcRect l="18056" t="31998" r="18889" b="31151"/>
          <a:stretch>
            <a:fillRect/>
          </a:stretch>
        </p:blipFill>
        <p:spPr bwMode="auto">
          <a:xfrm>
            <a:off x="5878939" y="2419350"/>
            <a:ext cx="2552700" cy="2076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6169025" y="3862388"/>
            <a:ext cx="15938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>
                <a:solidFill>
                  <a:schemeClr val="bg1"/>
                </a:solidFill>
                <a:effectLst/>
              </a:rPr>
              <a:t>-31</a:t>
            </a:r>
            <a:r>
              <a:rPr lang="en-US" sz="2800">
                <a:solidFill>
                  <a:schemeClr val="bg1"/>
                </a:solidFill>
                <a:effectLst/>
                <a:cs typeface="Arial" charset="0"/>
              </a:rPr>
              <a:t>°</a:t>
            </a:r>
            <a:r>
              <a:rPr lang="en-US" sz="2800">
                <a:solidFill>
                  <a:schemeClr val="bg1"/>
                </a:solidFill>
                <a:effectLst/>
              </a:rPr>
              <a:t> LZA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991757" y="-14072"/>
            <a:ext cx="7772400" cy="1143000"/>
          </a:xfrm>
        </p:spPr>
        <p:txBody>
          <a:bodyPr/>
          <a:lstStyle/>
          <a:p>
            <a:pPr eaLnBrk="1" hangingPunct="1"/>
            <a:r>
              <a:rPr lang="ru-RU" dirty="0" smtClean="0"/>
              <a:t>«Ключи» к Успеху</a:t>
            </a:r>
            <a:endParaRPr lang="en-US" dirty="0" smtClean="0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60400" y="1370357"/>
            <a:ext cx="7772400" cy="4114800"/>
          </a:xfrm>
        </p:spPr>
        <p:txBody>
          <a:bodyPr/>
          <a:lstStyle/>
          <a:p>
            <a:pPr algn="just" eaLnBrk="1" hangingPunct="1"/>
            <a:r>
              <a:rPr lang="ru-RU" dirty="0" smtClean="0"/>
              <a:t>Близорукость </a:t>
            </a:r>
            <a:r>
              <a:rPr lang="en-US" dirty="0" smtClean="0"/>
              <a:t>&gt;5.00 D</a:t>
            </a:r>
            <a:r>
              <a:rPr lang="ru-RU" dirty="0" smtClean="0"/>
              <a:t> требует </a:t>
            </a:r>
            <a:r>
              <a:rPr lang="ru-RU" dirty="0" err="1" smtClean="0"/>
              <a:t>этапности</a:t>
            </a:r>
            <a:r>
              <a:rPr lang="ru-RU" dirty="0" smtClean="0"/>
              <a:t>: </a:t>
            </a:r>
            <a:r>
              <a:rPr lang="en-US" dirty="0" smtClean="0"/>
              <a:t> </a:t>
            </a:r>
            <a:r>
              <a:rPr lang="ru-RU" dirty="0" smtClean="0"/>
              <a:t>Первое – </a:t>
            </a:r>
            <a:r>
              <a:rPr lang="ru-RU" dirty="0" err="1" smtClean="0"/>
              <a:t>центрация</a:t>
            </a:r>
            <a:r>
              <a:rPr lang="ru-RU" dirty="0" smtClean="0"/>
              <a:t>, затем – коррекция.</a:t>
            </a:r>
            <a:endParaRPr lang="en-US" dirty="0" smtClean="0"/>
          </a:p>
          <a:p>
            <a:pPr lvl="1" algn="just" eaLnBrk="1" hangingPunct="1"/>
            <a:r>
              <a:rPr lang="ru-RU" dirty="0" smtClean="0"/>
              <a:t>Всегда жертвуйте зоной </a:t>
            </a:r>
            <a:r>
              <a:rPr lang="ru-RU" dirty="0" err="1" smtClean="0"/>
              <a:t>аппланации</a:t>
            </a:r>
            <a:r>
              <a:rPr lang="ru-RU" dirty="0" smtClean="0"/>
              <a:t> ради центрации.</a:t>
            </a:r>
            <a:endParaRPr lang="en-US" dirty="0" smtClean="0"/>
          </a:p>
          <a:p>
            <a:pPr lvl="2" algn="just" eaLnBrk="1" hangingPunct="1"/>
            <a:r>
              <a:rPr lang="ru-RU" dirty="0" smtClean="0"/>
              <a:t>Берите линзу с</a:t>
            </a:r>
            <a:r>
              <a:rPr lang="en-US" dirty="0" smtClean="0"/>
              <a:t> RZD </a:t>
            </a:r>
            <a:r>
              <a:rPr lang="ru-RU" dirty="0" smtClean="0"/>
              <a:t>больше на </a:t>
            </a:r>
            <a:r>
              <a:rPr lang="en-US" dirty="0" smtClean="0"/>
              <a:t>25</a:t>
            </a:r>
            <a:r>
              <a:rPr lang="ru-RU" dirty="0" smtClean="0"/>
              <a:t> микрон, чем расчетная. Это облегчит центрацию.</a:t>
            </a:r>
            <a:endParaRPr lang="en-US" dirty="0" smtClean="0"/>
          </a:p>
          <a:p>
            <a:pPr lvl="1" algn="just" eaLnBrk="1" hangingPunct="1"/>
            <a:r>
              <a:rPr lang="ru-RU" dirty="0" smtClean="0"/>
              <a:t>Через 10-14 дней лечения более плоская линза легко центрируется и приведет к полной коррекции</a:t>
            </a:r>
            <a:endParaRPr lang="en-US" dirty="0" smtClean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«Ключи к Успеху» (продолжение)</a:t>
            </a:r>
            <a:endParaRPr lang="en-US" dirty="0" smtClean="0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1813" y="1404938"/>
            <a:ext cx="7772400" cy="46863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</a:pPr>
            <a:r>
              <a:rPr lang="ru-RU" sz="2800" u="sng" dirty="0" smtClean="0"/>
              <a:t>Расширенный Набор</a:t>
            </a:r>
            <a:endParaRPr lang="en-US" sz="2800" u="sng" dirty="0" smtClean="0"/>
          </a:p>
          <a:p>
            <a:pPr algn="ctr" eaLnBrk="1" hangingPunct="1">
              <a:lnSpc>
                <a:spcPct val="90000"/>
              </a:lnSpc>
            </a:pPr>
            <a:r>
              <a:rPr lang="ru-RU" sz="2800" dirty="0" smtClean="0"/>
              <a:t>Дополнительные </a:t>
            </a:r>
            <a:r>
              <a:rPr lang="en-US" sz="2800" dirty="0" smtClean="0"/>
              <a:t>36</a:t>
            </a:r>
            <a:r>
              <a:rPr lang="ru-RU" sz="2800" dirty="0" smtClean="0"/>
              <a:t> линз, дополнительные</a:t>
            </a:r>
            <a:r>
              <a:rPr lang="en-US" sz="2800" dirty="0" smtClean="0"/>
              <a:t> 4 </a:t>
            </a:r>
            <a:r>
              <a:rPr lang="ru-RU" sz="2800" dirty="0" smtClean="0"/>
              <a:t>Базовые Кривизны (более плоские) для коррекции более высоких степеней близорукости, или более плоских роговиц.</a:t>
            </a:r>
            <a:endParaRPr lang="en-US" sz="2800" dirty="0" smtClean="0"/>
          </a:p>
          <a:p>
            <a:pPr algn="ctr" eaLnBrk="1" hangingPunct="1">
              <a:lnSpc>
                <a:spcPct val="90000"/>
              </a:lnSpc>
            </a:pPr>
            <a:endParaRPr lang="en-US" sz="2800" dirty="0" smtClean="0"/>
          </a:p>
          <a:p>
            <a:pPr algn="ctr" eaLnBrk="1" hangingPunct="1">
              <a:lnSpc>
                <a:spcPct val="90000"/>
              </a:lnSpc>
            </a:pPr>
            <a:r>
              <a:rPr lang="ru-RU" sz="2800" dirty="0" smtClean="0"/>
              <a:t>Так же линзы с Двойными Осями - </a:t>
            </a:r>
            <a:r>
              <a:rPr lang="en-US" sz="2800" dirty="0" smtClean="0"/>
              <a:t>Dual Axis</a:t>
            </a:r>
            <a:r>
              <a:rPr lang="en-US" sz="2800" dirty="0" smtClean="0">
                <a:cs typeface="Arial" charset="0"/>
              </a:rPr>
              <a:t>™</a:t>
            </a:r>
            <a:r>
              <a:rPr lang="ru-RU" sz="2800" dirty="0" smtClean="0">
                <a:cs typeface="Arial" charset="0"/>
              </a:rPr>
              <a:t> для коррекции пациентов с выраженным роговичным астигматизмом.</a:t>
            </a:r>
            <a:endParaRPr lang="en-US" sz="2800" dirty="0" smtClean="0"/>
          </a:p>
        </p:txBody>
      </p:sp>
      <p:pic>
        <p:nvPicPr>
          <p:cNvPr id="66564" name="Picture 4" descr="CRT-DUAL-AXIS_Final-WE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46700" y="5430838"/>
            <a:ext cx="3632200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/>
              <a:t>«Ключи к Успеху» (продолжение)</a:t>
            </a:r>
            <a:endParaRPr lang="en-US" dirty="0" smtClean="0"/>
          </a:p>
        </p:txBody>
      </p:sp>
      <p:pic>
        <p:nvPicPr>
          <p:cNvPr id="5" name="Picture 2" descr="image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399" y="2895599"/>
            <a:ext cx="4072415" cy="2667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image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4400" y="2895600"/>
            <a:ext cx="4038600" cy="2647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50900" y="5765800"/>
            <a:ext cx="3719512" cy="325438"/>
          </a:xfrm>
        </p:spPr>
        <p:txBody>
          <a:bodyPr/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Paragon CRT®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98800" y="6488668"/>
            <a:ext cx="2339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solidFill>
                  <a:srgbClr val="FF0000"/>
                </a:solidFill>
                <a:effectLst/>
              </a:rPr>
              <a:t>*</a:t>
            </a:r>
            <a:r>
              <a:rPr lang="en-US" sz="1800" dirty="0" smtClean="0">
                <a:solidFill>
                  <a:schemeClr val="accent6"/>
                </a:solidFill>
                <a:effectLst/>
              </a:rPr>
              <a:t>direct links available</a:t>
            </a:r>
            <a:endParaRPr lang="en-US" sz="1800" dirty="0">
              <a:solidFill>
                <a:schemeClr val="accent6"/>
              </a:solidFill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72000" y="5749836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effectLst/>
              </a:rPr>
              <a:t>Paragon</a:t>
            </a:r>
            <a:r>
              <a:rPr lang="en-US" sz="1800" b="1" dirty="0" smtClean="0">
                <a:solidFill>
                  <a:schemeClr val="bg1"/>
                </a:solidFill>
                <a:effectLst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effectLst/>
              </a:rPr>
              <a:t>CRT Dual Axis®</a:t>
            </a:r>
            <a:endParaRPr lang="en-US" sz="2800" b="1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7501" y="1790700"/>
            <a:ext cx="84709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effectLst/>
              </a:rPr>
              <a:t>Компания Парагон создала программное обеспечение для подбора линз </a:t>
            </a:r>
            <a:r>
              <a:rPr lang="en-US" sz="2000" dirty="0" smtClean="0">
                <a:effectLst/>
              </a:rPr>
              <a:t>Paragon CRT</a:t>
            </a:r>
            <a:r>
              <a:rPr lang="ru-RU" sz="2000" dirty="0" smtClean="0">
                <a:effectLst/>
              </a:rPr>
              <a:t>.</a:t>
            </a:r>
            <a:r>
              <a:rPr lang="en-US" sz="2000" dirty="0" smtClean="0">
                <a:effectLst/>
              </a:rPr>
              <a:t> </a:t>
            </a:r>
            <a:r>
              <a:rPr lang="ru-RU" sz="2000" dirty="0" smtClean="0">
                <a:effectLst/>
              </a:rPr>
              <a:t>Программное обеспечение работает с топографами:  </a:t>
            </a:r>
            <a:r>
              <a:rPr lang="en-US" sz="2000" dirty="0" err="1" smtClean="0">
                <a:effectLst/>
              </a:rPr>
              <a:t>Medmont</a:t>
            </a:r>
            <a:r>
              <a:rPr lang="en-US" sz="2000" dirty="0" smtClean="0">
                <a:effectLst/>
              </a:rPr>
              <a:t>*, </a:t>
            </a:r>
            <a:r>
              <a:rPr lang="en-US" sz="2000" dirty="0" err="1" smtClean="0">
                <a:effectLst/>
              </a:rPr>
              <a:t>Keratron</a:t>
            </a:r>
            <a:r>
              <a:rPr lang="en-US" sz="2000" dirty="0" smtClean="0">
                <a:effectLst/>
              </a:rPr>
              <a:t>*, Oculus*, Atlas 9000 and </a:t>
            </a:r>
            <a:r>
              <a:rPr lang="en-US" sz="2000" dirty="0" err="1" smtClean="0">
                <a:effectLst/>
              </a:rPr>
              <a:t>Tomey</a:t>
            </a:r>
            <a:r>
              <a:rPr lang="ru-RU" sz="2000" dirty="0" smtClean="0">
                <a:effectLst/>
              </a:rPr>
              <a:t>.</a:t>
            </a:r>
            <a:endParaRPr lang="en-US" sz="2000" dirty="0">
              <a:effectLst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woman sleeping"/>
          <p:cNvPicPr>
            <a:picLocks noChangeAspect="1" noChangeArrowheads="1"/>
          </p:cNvPicPr>
          <p:nvPr/>
        </p:nvPicPr>
        <p:blipFill>
          <a:blip r:embed="rId3" cstate="print">
            <a:lum bright="50000" contrast="-70000"/>
          </a:blip>
          <a:srcRect t="17392"/>
          <a:stretch>
            <a:fillRect/>
          </a:stretch>
        </p:blipFill>
        <p:spPr bwMode="auto">
          <a:xfrm>
            <a:off x="2438400" y="609600"/>
            <a:ext cx="6705600" cy="509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2089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04800" y="3429000"/>
            <a:ext cx="5638800" cy="3124200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Поздравляем с Вашим Правильным Выбором!</a:t>
            </a:r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2139" y="2070100"/>
            <a:ext cx="8311081" cy="4114800"/>
          </a:xfrm>
        </p:spPr>
        <p:txBody>
          <a:bodyPr/>
          <a:lstStyle/>
          <a:p>
            <a:pPr eaLnBrk="1" hangingPunct="1"/>
            <a:r>
              <a:rPr lang="en-US" sz="4400" dirty="0" smtClean="0"/>
              <a:t>        </a:t>
            </a:r>
            <a:r>
              <a:rPr lang="ru-RU" sz="4400" dirty="0" smtClean="0"/>
              <a:t>Квалификационный Тест</a:t>
            </a:r>
            <a:endParaRPr lang="en-US" sz="4800" dirty="0" smtClean="0"/>
          </a:p>
          <a:p>
            <a:pPr eaLnBrk="1" hangingPunct="1"/>
            <a:endParaRPr lang="en-US" sz="4400" dirty="0" smtClean="0"/>
          </a:p>
          <a:p>
            <a:pPr eaLnBrk="1" hangingPunct="1"/>
            <a:r>
              <a:rPr lang="en-US" sz="4400" dirty="0" smtClean="0"/>
              <a:t>           18 </a:t>
            </a:r>
            <a:r>
              <a:rPr lang="ru-RU" sz="4400" dirty="0" smtClean="0"/>
              <a:t>Вопросов</a:t>
            </a:r>
            <a:endParaRPr lang="en-US" sz="4400" dirty="0" smtClean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 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0000"/>
                </a:solidFill>
              </a:rPr>
              <a:t>1.  </a:t>
            </a:r>
            <a:r>
              <a:rPr lang="ru-RU" dirty="0" smtClean="0">
                <a:solidFill>
                  <a:srgbClr val="000000"/>
                </a:solidFill>
              </a:rPr>
              <a:t>Примерная толщина эпителия роговицы человека?</a:t>
            </a:r>
            <a:endParaRPr lang="en-US" dirty="0" smtClean="0"/>
          </a:p>
          <a:p>
            <a:pPr eaLnBrk="1" hangingPunct="1"/>
            <a:r>
              <a:rPr lang="en-US" dirty="0" smtClean="0"/>
              <a:t>	A.  130 </a:t>
            </a:r>
            <a:r>
              <a:rPr lang="ru-RU" dirty="0" smtClean="0"/>
              <a:t>микрон</a:t>
            </a:r>
            <a:endParaRPr lang="en-US" dirty="0" smtClean="0"/>
          </a:p>
          <a:p>
            <a:pPr eaLnBrk="1" hangingPunct="1"/>
            <a:r>
              <a:rPr lang="en-US" dirty="0" smtClean="0"/>
              <a:t>	B.   50 </a:t>
            </a:r>
            <a:r>
              <a:rPr lang="ru-RU" dirty="0"/>
              <a:t>микрон</a:t>
            </a:r>
            <a:endParaRPr lang="en-US" dirty="0" smtClean="0"/>
          </a:p>
          <a:p>
            <a:pPr eaLnBrk="1" hangingPunct="1"/>
            <a:r>
              <a:rPr lang="en-US" dirty="0" smtClean="0"/>
              <a:t>	C.   80 </a:t>
            </a:r>
            <a:r>
              <a:rPr lang="ru-RU" dirty="0"/>
              <a:t>микрон</a:t>
            </a:r>
            <a:endParaRPr lang="en-US" dirty="0" smtClean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 </a:t>
            </a:r>
            <a:endParaRPr lang="en-US" dirty="0" smtClean="0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0000"/>
                </a:solidFill>
              </a:rPr>
              <a:t>2.  </a:t>
            </a:r>
            <a:r>
              <a:rPr lang="ru-RU" dirty="0" smtClean="0">
                <a:solidFill>
                  <a:srgbClr val="000000"/>
                </a:solidFill>
              </a:rPr>
              <a:t>Фиксированный диаметр Базовой Кривизны (ВС) линз </a:t>
            </a:r>
            <a:r>
              <a:rPr lang="en-US" dirty="0" smtClean="0">
                <a:solidFill>
                  <a:srgbClr val="000000"/>
                </a:solidFill>
              </a:rPr>
              <a:t>Paragon CTR, </a:t>
            </a:r>
            <a:r>
              <a:rPr lang="ru-RU" dirty="0" smtClean="0">
                <a:solidFill>
                  <a:srgbClr val="000000"/>
                </a:solidFill>
              </a:rPr>
              <a:t>и диаметр создаваемой оптической зоны составляет:</a:t>
            </a:r>
            <a:endParaRPr lang="en-US" dirty="0" smtClean="0"/>
          </a:p>
          <a:p>
            <a:pPr eaLnBrk="1" hangingPunct="1"/>
            <a:r>
              <a:rPr lang="en-US" dirty="0" smtClean="0"/>
              <a:t>	A.  5.0</a:t>
            </a:r>
            <a:r>
              <a:rPr lang="ru-RU" dirty="0" smtClean="0"/>
              <a:t> </a:t>
            </a:r>
            <a:r>
              <a:rPr lang="en-US" dirty="0" smtClean="0"/>
              <a:t>mm               </a:t>
            </a:r>
          </a:p>
          <a:p>
            <a:pPr eaLnBrk="1" hangingPunct="1"/>
            <a:r>
              <a:rPr lang="en-US" dirty="0" smtClean="0"/>
              <a:t>	B.  7.0</a:t>
            </a:r>
            <a:r>
              <a:rPr lang="ru-RU" dirty="0" smtClean="0"/>
              <a:t> </a:t>
            </a:r>
            <a:r>
              <a:rPr lang="en-US" dirty="0" smtClean="0"/>
              <a:t>mm                </a:t>
            </a:r>
          </a:p>
          <a:p>
            <a:pPr eaLnBrk="1" hangingPunct="1"/>
            <a:r>
              <a:rPr lang="en-US" dirty="0" smtClean="0"/>
              <a:t>	C.  6.0</a:t>
            </a:r>
            <a:r>
              <a:rPr lang="ru-RU" dirty="0" smtClean="0"/>
              <a:t> </a:t>
            </a:r>
            <a:r>
              <a:rPr lang="en-US" dirty="0" smtClean="0"/>
              <a:t>mm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 </a:t>
            </a:r>
            <a:endParaRPr lang="en-US" dirty="0" smtClean="0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0000"/>
                </a:solidFill>
              </a:rPr>
              <a:t>3.  </a:t>
            </a:r>
            <a:r>
              <a:rPr lang="ru-RU" dirty="0" smtClean="0">
                <a:solidFill>
                  <a:srgbClr val="000000"/>
                </a:solidFill>
              </a:rPr>
              <a:t>Какой параметр линзы </a:t>
            </a:r>
            <a:r>
              <a:rPr lang="en-US" dirty="0" smtClean="0">
                <a:solidFill>
                  <a:srgbClr val="000000"/>
                </a:solidFill>
              </a:rPr>
              <a:t>Paragon CRT </a:t>
            </a:r>
            <a:r>
              <a:rPr lang="ru-RU" dirty="0" smtClean="0">
                <a:solidFill>
                  <a:srgbClr val="000000"/>
                </a:solidFill>
              </a:rPr>
              <a:t>никогда не меняется для центрации линзы?</a:t>
            </a:r>
            <a:endParaRPr lang="en-US" dirty="0" smtClean="0"/>
          </a:p>
          <a:p>
            <a:pPr eaLnBrk="1" hangingPunct="1"/>
            <a:r>
              <a:rPr lang="en-US" dirty="0" smtClean="0"/>
              <a:t>	A.  LZA (</a:t>
            </a:r>
            <a:r>
              <a:rPr lang="ru-RU" dirty="0" smtClean="0"/>
              <a:t>Угол Наклона Опорной Зоны)</a:t>
            </a:r>
            <a:r>
              <a:rPr lang="en-US" dirty="0" smtClean="0"/>
              <a:t>          </a:t>
            </a:r>
          </a:p>
          <a:p>
            <a:pPr eaLnBrk="1" hangingPunct="1"/>
            <a:r>
              <a:rPr lang="en-US" dirty="0" smtClean="0"/>
              <a:t>	B.  BC (</a:t>
            </a:r>
            <a:r>
              <a:rPr lang="ru-RU" dirty="0" smtClean="0"/>
              <a:t>Базовая Кривизна</a:t>
            </a:r>
            <a:r>
              <a:rPr lang="en-US" dirty="0" smtClean="0"/>
              <a:t>)            </a:t>
            </a:r>
          </a:p>
          <a:p>
            <a:pPr eaLnBrk="1" hangingPunct="1"/>
            <a:r>
              <a:rPr lang="en-US" dirty="0" smtClean="0"/>
              <a:t>	C.  RZD (</a:t>
            </a:r>
            <a:r>
              <a:rPr lang="ru-RU" dirty="0" smtClean="0"/>
              <a:t>Глубина Возвратной Зоны</a:t>
            </a:r>
            <a:r>
              <a:rPr lang="en-US" dirty="0" smtClean="0"/>
              <a:t>)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 </a:t>
            </a:r>
            <a:endParaRPr lang="en-US" dirty="0" smtClean="0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0000"/>
                </a:solidFill>
              </a:rPr>
              <a:t>4.  </a:t>
            </a:r>
            <a:r>
              <a:rPr lang="ru-RU" dirty="0" smtClean="0">
                <a:solidFill>
                  <a:srgbClr val="000000"/>
                </a:solidFill>
              </a:rPr>
              <a:t>Какая оптимальная рефракция через линзу для линз</a:t>
            </a:r>
            <a:r>
              <a:rPr lang="en-US" dirty="0" smtClean="0">
                <a:solidFill>
                  <a:srgbClr val="000000"/>
                </a:solidFill>
              </a:rPr>
              <a:t> Paragon CRT?</a:t>
            </a:r>
            <a:endParaRPr lang="en-US" dirty="0" smtClean="0"/>
          </a:p>
          <a:p>
            <a:pPr eaLnBrk="1" hangingPunct="1"/>
            <a:r>
              <a:rPr lang="en-US" dirty="0" smtClean="0"/>
              <a:t>	A.  -0.50                  </a:t>
            </a:r>
          </a:p>
          <a:p>
            <a:pPr eaLnBrk="1" hangingPunct="1"/>
            <a:r>
              <a:rPr lang="en-US" dirty="0" smtClean="0"/>
              <a:t>	B.  </a:t>
            </a:r>
            <a:r>
              <a:rPr lang="ru-RU" dirty="0" smtClean="0"/>
              <a:t>«0.0»</a:t>
            </a:r>
            <a:r>
              <a:rPr lang="en-US" dirty="0" smtClean="0"/>
              <a:t>		  </a:t>
            </a:r>
          </a:p>
          <a:p>
            <a:pPr eaLnBrk="1" hangingPunct="1"/>
            <a:r>
              <a:rPr lang="en-US" dirty="0" smtClean="0"/>
              <a:t>	C.  </a:t>
            </a:r>
            <a:r>
              <a:rPr lang="ru-RU" dirty="0"/>
              <a:t>о</a:t>
            </a:r>
            <a:r>
              <a:rPr lang="ru-RU" dirty="0" smtClean="0"/>
              <a:t>т </a:t>
            </a:r>
            <a:r>
              <a:rPr lang="en-US" dirty="0" smtClean="0"/>
              <a:t>+0.50 </a:t>
            </a:r>
            <a:r>
              <a:rPr lang="ru-RU" dirty="0" smtClean="0"/>
              <a:t>до </a:t>
            </a:r>
            <a:r>
              <a:rPr lang="en-US" dirty="0" smtClean="0"/>
              <a:t>-0.50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 </a:t>
            </a:r>
            <a:endParaRPr lang="en-US" dirty="0" smtClean="0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0000"/>
                </a:solidFill>
              </a:rPr>
              <a:t>5.  </a:t>
            </a:r>
            <a:r>
              <a:rPr lang="ru-RU" dirty="0" smtClean="0">
                <a:solidFill>
                  <a:srgbClr val="000000"/>
                </a:solidFill>
              </a:rPr>
              <a:t>Если Рефракция через линзу -1</a:t>
            </a:r>
            <a:r>
              <a:rPr lang="en-US" dirty="0" smtClean="0">
                <a:solidFill>
                  <a:srgbClr val="000000"/>
                </a:solidFill>
              </a:rPr>
              <a:t>.00D, </a:t>
            </a:r>
            <a:r>
              <a:rPr lang="ru-RU" dirty="0" smtClean="0">
                <a:solidFill>
                  <a:srgbClr val="000000"/>
                </a:solidFill>
              </a:rPr>
              <a:t>какие изменения Базовой Кривизны линзы необходимы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ru-RU" dirty="0" smtClean="0">
                <a:solidFill>
                  <a:srgbClr val="000000"/>
                </a:solidFill>
              </a:rPr>
              <a:t>для достижения «0» рефракции</a:t>
            </a:r>
            <a:r>
              <a:rPr lang="en-US" dirty="0" smtClean="0">
                <a:solidFill>
                  <a:srgbClr val="000000"/>
                </a:solidFill>
              </a:rPr>
              <a:t>?</a:t>
            </a:r>
            <a:endParaRPr lang="en-US" dirty="0" smtClean="0"/>
          </a:p>
          <a:p>
            <a:pPr eaLnBrk="1" hangingPunct="1"/>
            <a:r>
              <a:rPr lang="en-US" dirty="0" smtClean="0"/>
              <a:t>	A.  </a:t>
            </a:r>
            <a:r>
              <a:rPr lang="ru-RU" dirty="0" smtClean="0"/>
              <a:t>Увеличить радиус на </a:t>
            </a:r>
            <a:r>
              <a:rPr lang="en-US" dirty="0" smtClean="0"/>
              <a:t>.20mm  </a:t>
            </a:r>
          </a:p>
          <a:p>
            <a:pPr eaLnBrk="1" hangingPunct="1"/>
            <a:r>
              <a:rPr lang="en-US" dirty="0" smtClean="0"/>
              <a:t>	B.  </a:t>
            </a:r>
            <a:r>
              <a:rPr lang="ru-RU" dirty="0" smtClean="0"/>
              <a:t>Уменьшить на </a:t>
            </a:r>
            <a:r>
              <a:rPr lang="en-US" dirty="0" smtClean="0"/>
              <a:t>.10mm    </a:t>
            </a:r>
          </a:p>
          <a:p>
            <a:pPr eaLnBrk="1" hangingPunct="1"/>
            <a:r>
              <a:rPr lang="en-US" dirty="0" smtClean="0"/>
              <a:t>	C.  </a:t>
            </a:r>
            <a:r>
              <a:rPr lang="ru-RU" dirty="0" smtClean="0"/>
              <a:t>Уменьшить на </a:t>
            </a:r>
            <a:r>
              <a:rPr lang="en-US" dirty="0" smtClean="0"/>
              <a:t>.20mm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 </a:t>
            </a:r>
            <a:endParaRPr lang="en-US" dirty="0" smtClean="0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14350" indent="-514350" eaLnBrk="1" hangingPunct="1">
              <a:buAutoNum type="arabicPeriod" startAt="6"/>
            </a:pPr>
            <a:r>
              <a:rPr lang="ru-RU" dirty="0" smtClean="0">
                <a:solidFill>
                  <a:srgbClr val="000000"/>
                </a:solidFill>
              </a:rPr>
              <a:t>Какая из этих линз </a:t>
            </a:r>
            <a:r>
              <a:rPr lang="en-US" dirty="0" smtClean="0">
                <a:solidFill>
                  <a:srgbClr val="000000"/>
                </a:solidFill>
              </a:rPr>
              <a:t>Paragon CRT</a:t>
            </a:r>
            <a:r>
              <a:rPr lang="ru-RU" dirty="0" smtClean="0">
                <a:solidFill>
                  <a:srgbClr val="000000"/>
                </a:solidFill>
              </a:rPr>
              <a:t> имеет большую сагиттальную глубину?</a:t>
            </a:r>
          </a:p>
          <a:p>
            <a:pPr eaLnBrk="1" hangingPunct="1"/>
            <a:r>
              <a:rPr lang="en-US" dirty="0" smtClean="0"/>
              <a:t>	A.  8.6  .550  -33     </a:t>
            </a:r>
          </a:p>
          <a:p>
            <a:pPr eaLnBrk="1" hangingPunct="1"/>
            <a:r>
              <a:rPr lang="en-US" dirty="0" smtClean="0"/>
              <a:t>	B.  8.6  .550  -32       </a:t>
            </a:r>
          </a:p>
          <a:p>
            <a:pPr eaLnBrk="1" hangingPunct="1"/>
            <a:r>
              <a:rPr lang="en-US" dirty="0" smtClean="0"/>
              <a:t>	C.  8.6  .575  -33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 </a:t>
            </a:r>
            <a:endParaRPr lang="en-US" dirty="0" smtClean="0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8300" y="2070100"/>
            <a:ext cx="8458200" cy="41148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rgbClr val="000000"/>
                </a:solidFill>
              </a:rPr>
              <a:t>7.  </a:t>
            </a:r>
            <a:r>
              <a:rPr lang="ru-RU" dirty="0" smtClean="0">
                <a:solidFill>
                  <a:srgbClr val="000000"/>
                </a:solidFill>
              </a:rPr>
              <a:t>При смещении линзы </a:t>
            </a:r>
            <a:r>
              <a:rPr lang="en-US" dirty="0" smtClean="0">
                <a:solidFill>
                  <a:srgbClr val="000000"/>
                </a:solidFill>
              </a:rPr>
              <a:t>Paragon CRT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 smtClean="0">
                <a:solidFill>
                  <a:srgbClr val="000000"/>
                </a:solidFill>
              </a:rPr>
              <a:t>вверх, какое требуется оптимальное изменение параметров (из перечисленных) для ее центрации</a:t>
            </a:r>
            <a:r>
              <a:rPr lang="en-US" dirty="0" smtClean="0"/>
              <a:t>?</a:t>
            </a:r>
          </a:p>
          <a:p>
            <a:pPr eaLnBrk="1" hangingPunct="1"/>
            <a:r>
              <a:rPr lang="en-US" dirty="0" smtClean="0"/>
              <a:t>	A.  </a:t>
            </a:r>
            <a:r>
              <a:rPr lang="ru-RU" dirty="0" smtClean="0"/>
              <a:t>Увеличить </a:t>
            </a:r>
            <a:r>
              <a:rPr lang="en-US" dirty="0" smtClean="0"/>
              <a:t>RZD    </a:t>
            </a:r>
          </a:p>
          <a:p>
            <a:pPr eaLnBrk="1" hangingPunct="1"/>
            <a:r>
              <a:rPr lang="en-US" dirty="0" smtClean="0"/>
              <a:t>	B.  </a:t>
            </a:r>
            <a:r>
              <a:rPr lang="ru-RU" dirty="0" smtClean="0"/>
              <a:t>Уменьшить </a:t>
            </a:r>
            <a:r>
              <a:rPr lang="en-US" dirty="0" smtClean="0"/>
              <a:t>RZD    </a:t>
            </a:r>
          </a:p>
          <a:p>
            <a:pPr eaLnBrk="1" hangingPunct="1"/>
            <a:r>
              <a:rPr lang="en-US" dirty="0" smtClean="0"/>
              <a:t>	C.  </a:t>
            </a:r>
            <a:r>
              <a:rPr lang="ru-RU" dirty="0" smtClean="0"/>
              <a:t>Уменьшить радиус </a:t>
            </a:r>
            <a:r>
              <a:rPr lang="en-US" dirty="0" smtClean="0"/>
              <a:t>BC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 </a:t>
            </a:r>
            <a:endParaRPr lang="en-US" dirty="0" smtClean="0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0000"/>
                </a:solidFill>
              </a:rPr>
              <a:t>8. </a:t>
            </a:r>
            <a:r>
              <a:rPr lang="ru-RU" dirty="0">
                <a:solidFill>
                  <a:srgbClr val="000000"/>
                </a:solidFill>
              </a:rPr>
              <a:t>При смещении линзы </a:t>
            </a:r>
            <a:r>
              <a:rPr lang="en-US" dirty="0">
                <a:solidFill>
                  <a:srgbClr val="000000"/>
                </a:solidFill>
              </a:rPr>
              <a:t>Paragon CRT </a:t>
            </a:r>
            <a:r>
              <a:rPr lang="ru-RU" dirty="0" smtClean="0">
                <a:solidFill>
                  <a:srgbClr val="000000"/>
                </a:solidFill>
              </a:rPr>
              <a:t>вниз, </a:t>
            </a:r>
            <a:r>
              <a:rPr lang="ru-RU" dirty="0">
                <a:solidFill>
                  <a:srgbClr val="000000"/>
                </a:solidFill>
              </a:rPr>
              <a:t>какое оптимальное изменение параметров (из перечисленных) для ее </a:t>
            </a:r>
            <a:r>
              <a:rPr lang="ru-RU" dirty="0" smtClean="0">
                <a:solidFill>
                  <a:srgbClr val="000000"/>
                </a:solidFill>
              </a:rPr>
              <a:t>центрации</a:t>
            </a:r>
            <a:r>
              <a:rPr lang="en-US" dirty="0" smtClean="0"/>
              <a:t>?</a:t>
            </a:r>
            <a:endParaRPr lang="en-US" dirty="0"/>
          </a:p>
          <a:p>
            <a:pPr eaLnBrk="1" hangingPunct="1"/>
            <a:r>
              <a:rPr lang="en-US" dirty="0" smtClean="0"/>
              <a:t>	A.  </a:t>
            </a:r>
            <a:r>
              <a:rPr lang="ru-RU" dirty="0" smtClean="0"/>
              <a:t>Увеличить </a:t>
            </a:r>
            <a:r>
              <a:rPr lang="en-US" dirty="0" smtClean="0"/>
              <a:t>LZA     </a:t>
            </a:r>
          </a:p>
          <a:p>
            <a:pPr eaLnBrk="1" hangingPunct="1"/>
            <a:r>
              <a:rPr lang="en-US" dirty="0" smtClean="0"/>
              <a:t>	B.  </a:t>
            </a:r>
            <a:r>
              <a:rPr lang="ru-RU" dirty="0" smtClean="0"/>
              <a:t>Уменьшить </a:t>
            </a:r>
            <a:r>
              <a:rPr lang="en-US" dirty="0" smtClean="0"/>
              <a:t>LZA     </a:t>
            </a:r>
          </a:p>
          <a:p>
            <a:pPr eaLnBrk="1" hangingPunct="1"/>
            <a:r>
              <a:rPr lang="en-US" dirty="0" smtClean="0"/>
              <a:t>	C.  </a:t>
            </a:r>
            <a:r>
              <a:rPr lang="ru-RU" dirty="0" smtClean="0"/>
              <a:t>Увеличить радиус </a:t>
            </a:r>
            <a:r>
              <a:rPr lang="en-US" dirty="0" smtClean="0"/>
              <a:t>BC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 </a:t>
            </a:r>
            <a:endParaRPr lang="en-US" dirty="0" smtClean="0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0000"/>
                </a:solidFill>
              </a:rPr>
              <a:t>9.  </a:t>
            </a:r>
            <a:r>
              <a:rPr lang="ru-RU" dirty="0" smtClean="0">
                <a:solidFill>
                  <a:srgbClr val="000000"/>
                </a:solidFill>
              </a:rPr>
              <a:t>Глубину Возвратной Зоны можно менять с шагом</a:t>
            </a:r>
            <a:r>
              <a:rPr lang="en-US" dirty="0" smtClean="0">
                <a:solidFill>
                  <a:srgbClr val="000000"/>
                </a:solidFill>
              </a:rPr>
              <a:t>: </a:t>
            </a:r>
            <a:endParaRPr lang="en-US" dirty="0" smtClean="0"/>
          </a:p>
          <a:p>
            <a:pPr eaLnBrk="1" hangingPunct="1"/>
            <a:r>
              <a:rPr lang="en-US" dirty="0" smtClean="0"/>
              <a:t>	A.  15 </a:t>
            </a:r>
            <a:r>
              <a:rPr lang="ru-RU" dirty="0" smtClean="0"/>
              <a:t>микрон</a:t>
            </a:r>
            <a:endParaRPr lang="en-US" dirty="0" smtClean="0"/>
          </a:p>
          <a:p>
            <a:pPr eaLnBrk="1" hangingPunct="1"/>
            <a:r>
              <a:rPr lang="en-US" dirty="0" smtClean="0"/>
              <a:t>	B.  </a:t>
            </a:r>
            <a:r>
              <a:rPr lang="ru-RU" dirty="0" smtClean="0"/>
              <a:t>  </a:t>
            </a:r>
            <a:r>
              <a:rPr lang="en-US" dirty="0" smtClean="0"/>
              <a:t>7 </a:t>
            </a:r>
            <a:r>
              <a:rPr lang="ru-RU" dirty="0"/>
              <a:t>микрон</a:t>
            </a:r>
            <a:endParaRPr lang="en-US" dirty="0" smtClean="0"/>
          </a:p>
          <a:p>
            <a:pPr eaLnBrk="1" hangingPunct="1"/>
            <a:r>
              <a:rPr lang="en-US" dirty="0" smtClean="0"/>
              <a:t>	C.  25 </a:t>
            </a:r>
            <a:r>
              <a:rPr lang="ru-RU" dirty="0"/>
              <a:t>микрон</a:t>
            </a:r>
            <a:endParaRPr lang="en-US" dirty="0" smtClean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 </a:t>
            </a:r>
            <a:endParaRPr lang="en-US" dirty="0" smtClean="0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0000"/>
                </a:solidFill>
              </a:rPr>
              <a:t>10.  </a:t>
            </a:r>
            <a:r>
              <a:rPr lang="ru-RU" dirty="0" smtClean="0">
                <a:solidFill>
                  <a:srgbClr val="000000"/>
                </a:solidFill>
              </a:rPr>
              <a:t>Изменение Угла Наклона Опорной Зоны (</a:t>
            </a:r>
            <a:r>
              <a:rPr lang="en-US" dirty="0" smtClean="0">
                <a:solidFill>
                  <a:srgbClr val="000000"/>
                </a:solidFill>
              </a:rPr>
              <a:t>LZA</a:t>
            </a:r>
            <a:r>
              <a:rPr lang="ru-RU" dirty="0" smtClean="0">
                <a:solidFill>
                  <a:srgbClr val="000000"/>
                </a:solidFill>
              </a:rPr>
              <a:t>) на 1 градус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ru-RU" dirty="0" smtClean="0">
                <a:solidFill>
                  <a:srgbClr val="000000"/>
                </a:solidFill>
              </a:rPr>
              <a:t>меняет общую сагиттальную глубину линзы на</a:t>
            </a:r>
            <a:r>
              <a:rPr lang="en-US" dirty="0" smtClean="0"/>
              <a:t>:</a:t>
            </a:r>
          </a:p>
          <a:p>
            <a:pPr eaLnBrk="1" hangingPunct="1"/>
            <a:r>
              <a:rPr lang="en-US" dirty="0" smtClean="0"/>
              <a:t>	A.  15 </a:t>
            </a:r>
            <a:r>
              <a:rPr lang="ru-RU" dirty="0" smtClean="0">
                <a:solidFill>
                  <a:srgbClr val="000000"/>
                </a:solidFill>
              </a:rPr>
              <a:t>микрон</a:t>
            </a:r>
            <a:endParaRPr lang="en-US" dirty="0" smtClean="0"/>
          </a:p>
          <a:p>
            <a:pPr eaLnBrk="1" hangingPunct="1"/>
            <a:r>
              <a:rPr lang="en-US" dirty="0" smtClean="0"/>
              <a:t>	B.  25 </a:t>
            </a:r>
            <a:r>
              <a:rPr lang="ru-RU" dirty="0">
                <a:solidFill>
                  <a:srgbClr val="000000"/>
                </a:solidFill>
              </a:rPr>
              <a:t>микрон</a:t>
            </a:r>
            <a:endParaRPr lang="en-US" dirty="0" smtClean="0"/>
          </a:p>
          <a:p>
            <a:pPr eaLnBrk="1" hangingPunct="1"/>
            <a:r>
              <a:rPr lang="en-US" dirty="0" smtClean="0"/>
              <a:t>	C.  </a:t>
            </a:r>
            <a:r>
              <a:rPr lang="ru-RU" dirty="0" smtClean="0"/>
              <a:t>  </a:t>
            </a:r>
            <a:r>
              <a:rPr lang="en-US" dirty="0" smtClean="0"/>
              <a:t>7 </a:t>
            </a:r>
            <a:r>
              <a:rPr lang="ru-RU" dirty="0">
                <a:solidFill>
                  <a:srgbClr val="000000"/>
                </a:solidFill>
              </a:rPr>
              <a:t>микрон</a:t>
            </a:r>
            <a:endParaRPr lang="en-US" dirty="0" smtClean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 </a:t>
            </a:r>
            <a:endParaRPr lang="en-US" dirty="0" smtClean="0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0000"/>
                </a:solidFill>
              </a:rPr>
              <a:t>11.  </a:t>
            </a:r>
            <a:r>
              <a:rPr lang="ru-RU" dirty="0" smtClean="0">
                <a:solidFill>
                  <a:srgbClr val="000000"/>
                </a:solidFill>
              </a:rPr>
              <a:t>Линза </a:t>
            </a:r>
            <a:r>
              <a:rPr lang="en-US" dirty="0" smtClean="0">
                <a:solidFill>
                  <a:srgbClr val="000000"/>
                </a:solidFill>
              </a:rPr>
              <a:t>Paragon CRT </a:t>
            </a:r>
            <a:r>
              <a:rPr lang="ru-RU" dirty="0" smtClean="0">
                <a:solidFill>
                  <a:srgbClr val="000000"/>
                </a:solidFill>
              </a:rPr>
              <a:t>на глазу пациента имеет слишком приподнятый край. Что делать?</a:t>
            </a:r>
            <a:endParaRPr lang="en-US" dirty="0" smtClean="0"/>
          </a:p>
          <a:p>
            <a:pPr eaLnBrk="1" hangingPunct="1"/>
            <a:r>
              <a:rPr lang="en-US" dirty="0" smtClean="0"/>
              <a:t>	A. </a:t>
            </a:r>
            <a:r>
              <a:rPr lang="ru-RU" dirty="0" smtClean="0"/>
              <a:t> Уменьшить </a:t>
            </a:r>
            <a:r>
              <a:rPr lang="en-US" dirty="0" smtClean="0"/>
              <a:t>LZA    </a:t>
            </a:r>
          </a:p>
          <a:p>
            <a:pPr eaLnBrk="1" hangingPunct="1"/>
            <a:r>
              <a:rPr lang="en-US" dirty="0" smtClean="0"/>
              <a:t>	B. </a:t>
            </a:r>
            <a:r>
              <a:rPr lang="ru-RU" dirty="0" smtClean="0"/>
              <a:t> Увеличить </a:t>
            </a:r>
            <a:r>
              <a:rPr lang="en-US" dirty="0" smtClean="0"/>
              <a:t>LZA        </a:t>
            </a:r>
          </a:p>
          <a:p>
            <a:pPr eaLnBrk="1" hangingPunct="1"/>
            <a:r>
              <a:rPr lang="en-US" dirty="0" smtClean="0"/>
              <a:t>	C. </a:t>
            </a:r>
            <a:r>
              <a:rPr lang="ru-RU" dirty="0" smtClean="0"/>
              <a:t> Ничего не менять</a:t>
            </a:r>
            <a:endParaRPr lang="en-US" dirty="0" smtClean="0"/>
          </a:p>
        </p:txBody>
      </p:sp>
      <p:pic>
        <p:nvPicPr>
          <p:cNvPr id="4" name="Picture 6" descr="SI_24-5"/>
          <p:cNvPicPr>
            <a:picLocks noChangeAspect="1" noChangeArrowheads="1"/>
          </p:cNvPicPr>
          <p:nvPr/>
        </p:nvPicPr>
        <p:blipFill>
          <a:blip r:embed="rId2" cstate="print">
            <a:lum bright="-12000"/>
          </a:blip>
          <a:srcRect l="48000" t="50075" r="29401" b="20593"/>
          <a:stretch>
            <a:fillRect/>
          </a:stretch>
        </p:blipFill>
        <p:spPr bwMode="auto">
          <a:xfrm>
            <a:off x="5849796" y="4092742"/>
            <a:ext cx="2371725" cy="18446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 </a:t>
            </a:r>
            <a:endParaRPr lang="en-US" dirty="0" smtClean="0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0000"/>
                </a:solidFill>
              </a:rPr>
              <a:t>12. </a:t>
            </a:r>
            <a:r>
              <a:rPr lang="ru-RU" dirty="0">
                <a:solidFill>
                  <a:srgbClr val="000000"/>
                </a:solidFill>
              </a:rPr>
              <a:t>Линза </a:t>
            </a:r>
            <a:r>
              <a:rPr lang="en-US" dirty="0">
                <a:solidFill>
                  <a:srgbClr val="000000"/>
                </a:solidFill>
              </a:rPr>
              <a:t>Paragon CRT </a:t>
            </a:r>
            <a:r>
              <a:rPr lang="ru-RU" dirty="0">
                <a:solidFill>
                  <a:srgbClr val="000000"/>
                </a:solidFill>
              </a:rPr>
              <a:t>на глазу пациента имеет </a:t>
            </a:r>
            <a:r>
              <a:rPr lang="ru-RU" i="1" u="sng" dirty="0" smtClean="0">
                <a:solidFill>
                  <a:srgbClr val="000000"/>
                </a:solidFill>
              </a:rPr>
              <a:t>недостаточно</a:t>
            </a:r>
            <a:r>
              <a:rPr lang="ru-RU" dirty="0" smtClean="0">
                <a:solidFill>
                  <a:srgbClr val="000000"/>
                </a:solidFill>
              </a:rPr>
              <a:t> приподнятый </a:t>
            </a:r>
            <a:r>
              <a:rPr lang="ru-RU" dirty="0">
                <a:solidFill>
                  <a:srgbClr val="000000"/>
                </a:solidFill>
              </a:rPr>
              <a:t>край. Что делать?</a:t>
            </a:r>
            <a:endParaRPr lang="en-US" dirty="0"/>
          </a:p>
          <a:p>
            <a:pPr eaLnBrk="1" hangingPunct="1"/>
            <a:r>
              <a:rPr lang="en-US" dirty="0" smtClean="0"/>
              <a:t>	A. </a:t>
            </a:r>
            <a:r>
              <a:rPr lang="ru-RU" dirty="0" smtClean="0"/>
              <a:t> Уменьшить </a:t>
            </a:r>
            <a:r>
              <a:rPr lang="en-US" dirty="0" smtClean="0"/>
              <a:t>LZA    </a:t>
            </a:r>
          </a:p>
          <a:p>
            <a:pPr eaLnBrk="1" hangingPunct="1"/>
            <a:r>
              <a:rPr lang="en-US" dirty="0" smtClean="0"/>
              <a:t>	B. </a:t>
            </a:r>
            <a:r>
              <a:rPr lang="ru-RU" dirty="0" smtClean="0"/>
              <a:t> Увеличить </a:t>
            </a:r>
            <a:r>
              <a:rPr lang="en-US" dirty="0" smtClean="0"/>
              <a:t>LZA        </a:t>
            </a:r>
          </a:p>
          <a:p>
            <a:pPr eaLnBrk="1" hangingPunct="1"/>
            <a:r>
              <a:rPr lang="en-US" dirty="0" smtClean="0"/>
              <a:t>	C. </a:t>
            </a:r>
            <a:r>
              <a:rPr lang="ru-RU" dirty="0" smtClean="0"/>
              <a:t> Ничего </a:t>
            </a:r>
            <a:r>
              <a:rPr lang="ru-RU" dirty="0"/>
              <a:t>не менять</a:t>
            </a:r>
            <a:endParaRPr lang="en-US" dirty="0"/>
          </a:p>
          <a:p>
            <a:pPr eaLnBrk="1" hangingPunct="1"/>
            <a:endParaRPr lang="en-US" dirty="0" smtClean="0"/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1282241"/>
              </p:ext>
            </p:extLst>
          </p:nvPr>
        </p:nvGraphicFramePr>
        <p:xfrm>
          <a:off x="5862354" y="4091793"/>
          <a:ext cx="2333625" cy="1833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9334" name="Image" r:id="rId3" imgW="3240381" imgH="2579598" progId="">
                  <p:embed/>
                </p:oleObj>
              </mc:Choice>
              <mc:Fallback>
                <p:oleObj name="Image" r:id="rId3" imgW="3240381" imgH="2579598" progId="">
                  <p:embed/>
                  <p:pic>
                    <p:nvPicPr>
                      <p:cNvPr id="0" name="Объект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366"/>
                      <a:stretch>
                        <a:fillRect/>
                      </a:stretch>
                    </p:blipFill>
                    <p:spPr bwMode="auto">
                      <a:xfrm>
                        <a:off x="5862354" y="4091793"/>
                        <a:ext cx="2333625" cy="1833562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 </a:t>
            </a:r>
            <a:endParaRPr lang="en-US" dirty="0" smtClean="0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0000"/>
                </a:solidFill>
              </a:rPr>
              <a:t>13.  </a:t>
            </a:r>
            <a:r>
              <a:rPr lang="ru-RU" dirty="0" smtClean="0">
                <a:solidFill>
                  <a:srgbClr val="000000"/>
                </a:solidFill>
              </a:rPr>
              <a:t>Каковы возрастные ограничения для применения линз</a:t>
            </a:r>
            <a:r>
              <a:rPr lang="en-US" dirty="0" smtClean="0">
                <a:solidFill>
                  <a:srgbClr val="000000"/>
                </a:solidFill>
              </a:rPr>
              <a:t> Paragon CRT?</a:t>
            </a:r>
            <a:endParaRPr lang="en-US" dirty="0" smtClean="0"/>
          </a:p>
          <a:p>
            <a:pPr eaLnBrk="1" hangingPunct="1"/>
            <a:r>
              <a:rPr lang="en-US" dirty="0" smtClean="0"/>
              <a:t>	A.  </a:t>
            </a:r>
            <a:r>
              <a:rPr lang="ru-RU" dirty="0" smtClean="0"/>
              <a:t>Нет ограничений</a:t>
            </a:r>
            <a:endParaRPr lang="en-US" dirty="0" smtClean="0"/>
          </a:p>
          <a:p>
            <a:pPr eaLnBrk="1" hangingPunct="1"/>
            <a:r>
              <a:rPr lang="en-US" dirty="0" smtClean="0"/>
              <a:t>	B.  </a:t>
            </a:r>
            <a:r>
              <a:rPr lang="ru-RU" dirty="0" smtClean="0"/>
              <a:t>Старше 18</a:t>
            </a:r>
            <a:endParaRPr lang="en-US" dirty="0" smtClean="0"/>
          </a:p>
          <a:p>
            <a:pPr eaLnBrk="1" hangingPunct="1"/>
            <a:r>
              <a:rPr lang="en-US" dirty="0" smtClean="0"/>
              <a:t>	C.  </a:t>
            </a:r>
            <a:r>
              <a:rPr lang="ru-RU" dirty="0" smtClean="0"/>
              <a:t>Старше </a:t>
            </a:r>
            <a:r>
              <a:rPr lang="en-US" dirty="0" smtClean="0"/>
              <a:t>21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 </a:t>
            </a:r>
            <a:endParaRPr lang="en-US" dirty="0" smtClean="0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0000"/>
                </a:solidFill>
              </a:rPr>
              <a:t>14.  </a:t>
            </a:r>
            <a:r>
              <a:rPr lang="ru-RU" dirty="0" smtClean="0">
                <a:solidFill>
                  <a:srgbClr val="000000"/>
                </a:solidFill>
              </a:rPr>
              <a:t>После начала использования линз </a:t>
            </a:r>
            <a:r>
              <a:rPr lang="en-US" dirty="0" smtClean="0">
                <a:solidFill>
                  <a:srgbClr val="000000"/>
                </a:solidFill>
              </a:rPr>
              <a:t>Paragon CRT</a:t>
            </a:r>
            <a:r>
              <a:rPr lang="ru-RU" dirty="0" smtClean="0">
                <a:solidFill>
                  <a:srgbClr val="000000"/>
                </a:solidFill>
              </a:rPr>
              <a:t> когда нужно назначить следующий визит, что бы убедиться в правильной </a:t>
            </a:r>
            <a:r>
              <a:rPr lang="ru-RU" dirty="0">
                <a:solidFill>
                  <a:srgbClr val="000000"/>
                </a:solidFill>
              </a:rPr>
              <a:t>ц</a:t>
            </a:r>
            <a:r>
              <a:rPr lang="ru-RU" dirty="0" smtClean="0">
                <a:solidFill>
                  <a:srgbClr val="000000"/>
                </a:solidFill>
              </a:rPr>
              <a:t>ентрации линз</a:t>
            </a:r>
            <a:r>
              <a:rPr lang="en-US" dirty="0" smtClean="0"/>
              <a:t>?</a:t>
            </a:r>
          </a:p>
          <a:p>
            <a:pPr eaLnBrk="1" hangingPunct="1"/>
            <a:r>
              <a:rPr lang="en-US" dirty="0" smtClean="0"/>
              <a:t> 	A.  1 </a:t>
            </a:r>
            <a:r>
              <a:rPr lang="ru-RU" dirty="0" smtClean="0"/>
              <a:t>неделя</a:t>
            </a:r>
            <a:endParaRPr lang="en-US" dirty="0" smtClean="0"/>
          </a:p>
          <a:p>
            <a:pPr eaLnBrk="1" hangingPunct="1"/>
            <a:r>
              <a:rPr lang="en-US" dirty="0" smtClean="0"/>
              <a:t>   B.  1 </a:t>
            </a:r>
            <a:r>
              <a:rPr lang="ru-RU" dirty="0" smtClean="0"/>
              <a:t>день</a:t>
            </a:r>
            <a:endParaRPr lang="en-US" dirty="0" smtClean="0"/>
          </a:p>
          <a:p>
            <a:pPr eaLnBrk="1" hangingPunct="1"/>
            <a:r>
              <a:rPr lang="en-US" dirty="0" smtClean="0"/>
              <a:t>	C.  1 </a:t>
            </a:r>
            <a:r>
              <a:rPr lang="ru-RU" dirty="0" smtClean="0"/>
              <a:t>месяц</a:t>
            </a:r>
            <a:endParaRPr lang="en-US" dirty="0" smtClean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 </a:t>
            </a:r>
            <a:endParaRPr lang="en-US" dirty="0" smtClean="0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0000"/>
                </a:solidFill>
              </a:rPr>
              <a:t>15.  </a:t>
            </a:r>
            <a:r>
              <a:rPr lang="ru-RU" dirty="0" smtClean="0">
                <a:solidFill>
                  <a:srgbClr val="000000"/>
                </a:solidFill>
              </a:rPr>
              <a:t>Какой (приблизительно) период проходит до полной коррекции при использовании линз </a:t>
            </a:r>
            <a:r>
              <a:rPr lang="en-US" dirty="0" smtClean="0">
                <a:solidFill>
                  <a:srgbClr val="000000"/>
                </a:solidFill>
              </a:rPr>
              <a:t>Paragon CRT</a:t>
            </a:r>
            <a:r>
              <a:rPr lang="en-US" dirty="0" smtClean="0"/>
              <a:t>?    </a:t>
            </a:r>
          </a:p>
          <a:p>
            <a:pPr eaLnBrk="1" hangingPunct="1"/>
            <a:r>
              <a:rPr lang="en-US" dirty="0" smtClean="0"/>
              <a:t>	A.  </a:t>
            </a:r>
            <a:r>
              <a:rPr lang="ru-RU" dirty="0" smtClean="0"/>
              <a:t>от</a:t>
            </a:r>
            <a:r>
              <a:rPr lang="en-US" dirty="0" smtClean="0"/>
              <a:t> 7 </a:t>
            </a:r>
            <a:r>
              <a:rPr lang="ru-RU" dirty="0" smtClean="0"/>
              <a:t>до</a:t>
            </a:r>
            <a:r>
              <a:rPr lang="en-US" dirty="0" smtClean="0"/>
              <a:t>14 </a:t>
            </a:r>
            <a:r>
              <a:rPr lang="ru-RU" dirty="0" smtClean="0"/>
              <a:t>дней</a:t>
            </a:r>
            <a:endParaRPr lang="en-US" dirty="0" smtClean="0"/>
          </a:p>
          <a:p>
            <a:pPr eaLnBrk="1" hangingPunct="1"/>
            <a:r>
              <a:rPr lang="en-US" dirty="0" smtClean="0"/>
              <a:t>	B.  1 </a:t>
            </a:r>
            <a:r>
              <a:rPr lang="ru-RU" dirty="0" smtClean="0"/>
              <a:t>месяц</a:t>
            </a:r>
            <a:endParaRPr lang="en-US" dirty="0" smtClean="0"/>
          </a:p>
          <a:p>
            <a:pPr eaLnBrk="1" hangingPunct="1"/>
            <a:r>
              <a:rPr lang="en-US" dirty="0" smtClean="0"/>
              <a:t>	C.  2 </a:t>
            </a:r>
            <a:r>
              <a:rPr lang="ru-RU" dirty="0" smtClean="0"/>
              <a:t>месяца</a:t>
            </a:r>
            <a:endParaRPr lang="en-US" dirty="0" smtClean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3155" y="784508"/>
            <a:ext cx="8089900" cy="4114800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rgbClr val="000000"/>
                </a:solidFill>
              </a:rPr>
              <a:t>16.  </a:t>
            </a:r>
            <a:r>
              <a:rPr lang="ru-RU" dirty="0" smtClean="0">
                <a:solidFill>
                  <a:srgbClr val="000000"/>
                </a:solidFill>
              </a:rPr>
              <a:t>При использовании Расчетной Линейки для подбора линз </a:t>
            </a:r>
            <a:r>
              <a:rPr lang="en-US" dirty="0" smtClean="0">
                <a:solidFill>
                  <a:srgbClr val="000000"/>
                </a:solidFill>
              </a:rPr>
              <a:t>Paragon CRT, </a:t>
            </a:r>
            <a:r>
              <a:rPr lang="ru-RU" dirty="0" smtClean="0">
                <a:solidFill>
                  <a:srgbClr val="000000"/>
                </a:solidFill>
              </a:rPr>
              <a:t>какие два клинических параметра используются</a:t>
            </a:r>
            <a:r>
              <a:rPr lang="en-US" dirty="0" smtClean="0">
                <a:solidFill>
                  <a:srgbClr val="000000"/>
                </a:solidFill>
              </a:rPr>
              <a:t>?</a:t>
            </a:r>
            <a:endParaRPr lang="en-US" dirty="0" smtClean="0"/>
          </a:p>
          <a:p>
            <a:pPr eaLnBrk="1" hangingPunct="1"/>
            <a:r>
              <a:rPr lang="en-US" dirty="0" smtClean="0"/>
              <a:t> 	A.  </a:t>
            </a:r>
            <a:r>
              <a:rPr lang="ru-RU" dirty="0" smtClean="0"/>
              <a:t>Крутой Меридиан Роговицы и</a:t>
            </a:r>
          </a:p>
          <a:p>
            <a:pPr eaLnBrk="1" hangingPunct="1"/>
            <a:r>
              <a:rPr lang="ru-RU" dirty="0"/>
              <a:t> </a:t>
            </a:r>
            <a:r>
              <a:rPr lang="ru-RU" dirty="0" smtClean="0"/>
              <a:t>        Сферическая часть рефракции</a:t>
            </a:r>
            <a:endParaRPr lang="en-US" dirty="0" smtClean="0"/>
          </a:p>
          <a:p>
            <a:pPr eaLnBrk="1" hangingPunct="1"/>
            <a:r>
              <a:rPr lang="en-US" dirty="0" smtClean="0"/>
              <a:t>	B.  </a:t>
            </a:r>
            <a:r>
              <a:rPr lang="ru-RU" dirty="0"/>
              <a:t>Плоский Меридиан Роговицы </a:t>
            </a:r>
            <a:r>
              <a:rPr lang="ru-RU" dirty="0" smtClean="0"/>
              <a:t>и</a:t>
            </a:r>
          </a:p>
          <a:p>
            <a:pPr eaLnBrk="1" hangingPunct="1"/>
            <a:r>
              <a:rPr lang="ru-RU" dirty="0"/>
              <a:t> </a:t>
            </a:r>
            <a:r>
              <a:rPr lang="ru-RU" dirty="0" smtClean="0"/>
              <a:t>       </a:t>
            </a:r>
            <a:r>
              <a:rPr lang="ru-RU" dirty="0" err="1" smtClean="0"/>
              <a:t>Сферо</a:t>
            </a:r>
            <a:r>
              <a:rPr lang="ru-RU" dirty="0" smtClean="0"/>
              <a:t>-эквивалент</a:t>
            </a:r>
            <a:endParaRPr lang="en-US" dirty="0" smtClean="0"/>
          </a:p>
          <a:p>
            <a:pPr eaLnBrk="1" hangingPunct="1"/>
            <a:r>
              <a:rPr lang="en-US" dirty="0" smtClean="0"/>
              <a:t>	C. </a:t>
            </a:r>
            <a:r>
              <a:rPr lang="ru-RU" dirty="0"/>
              <a:t>Плоский Меридиан Роговицы </a:t>
            </a:r>
            <a:r>
              <a:rPr lang="ru-RU" dirty="0" smtClean="0"/>
              <a:t>и</a:t>
            </a:r>
          </a:p>
          <a:p>
            <a:pPr eaLnBrk="1" hangingPunct="1"/>
            <a:r>
              <a:rPr lang="ru-RU" dirty="0"/>
              <a:t> </a:t>
            </a:r>
            <a:r>
              <a:rPr lang="ru-RU" dirty="0" smtClean="0"/>
              <a:t>       Сферическая </a:t>
            </a:r>
            <a:r>
              <a:rPr lang="ru-RU" dirty="0"/>
              <a:t>часть рефракции</a:t>
            </a:r>
            <a:endParaRPr lang="en-US" dirty="0" smtClean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2900" y="2070100"/>
            <a:ext cx="8483600" cy="4114800"/>
          </a:xfrm>
        </p:spPr>
        <p:txBody>
          <a:bodyPr/>
          <a:lstStyle/>
          <a:p>
            <a:pPr eaLnBrk="1" hangingPunct="1"/>
            <a:r>
              <a:rPr lang="en-US" sz="2800" dirty="0" smtClean="0">
                <a:solidFill>
                  <a:srgbClr val="000000"/>
                </a:solidFill>
              </a:rPr>
              <a:t>17.  </a:t>
            </a:r>
            <a:r>
              <a:rPr lang="ru-RU" sz="2800" b="1" dirty="0" smtClean="0">
                <a:solidFill>
                  <a:srgbClr val="000000"/>
                </a:solidFill>
              </a:rPr>
              <a:t>Форма Опорной Зоны линзы </a:t>
            </a:r>
            <a:r>
              <a:rPr lang="en-US" sz="2800" b="1" dirty="0" smtClean="0">
                <a:solidFill>
                  <a:srgbClr val="000000"/>
                </a:solidFill>
              </a:rPr>
              <a:t>Paragon CRT </a:t>
            </a:r>
            <a:r>
              <a:rPr lang="ru-RU" sz="2800" b="1" dirty="0" smtClean="0">
                <a:solidFill>
                  <a:srgbClr val="000000"/>
                </a:solidFill>
              </a:rPr>
              <a:t>лает возможность</a:t>
            </a:r>
            <a:r>
              <a:rPr lang="en-US" b="1" dirty="0" smtClean="0">
                <a:solidFill>
                  <a:srgbClr val="000000"/>
                </a:solidFill>
              </a:rPr>
              <a:t>:</a:t>
            </a:r>
            <a:endParaRPr lang="en-US" b="1" dirty="0" smtClean="0"/>
          </a:p>
          <a:p>
            <a:pPr eaLnBrk="1" hangingPunct="1"/>
            <a:r>
              <a:rPr lang="en-US" sz="2800" dirty="0" smtClean="0"/>
              <a:t>	A.  </a:t>
            </a:r>
            <a:r>
              <a:rPr lang="ru-RU" sz="2800" dirty="0" smtClean="0"/>
              <a:t>Врезаться в эпителий роговицы</a:t>
            </a:r>
            <a:endParaRPr lang="en-US" sz="2800" dirty="0" smtClean="0"/>
          </a:p>
          <a:p>
            <a:pPr eaLnBrk="1" hangingPunct="1"/>
            <a:r>
              <a:rPr lang="en-US" sz="2800" dirty="0" smtClean="0"/>
              <a:t>	B.  </a:t>
            </a:r>
            <a:r>
              <a:rPr lang="ru-RU" sz="2800" dirty="0" smtClean="0"/>
              <a:t>Создать слой слезы под краем линзы</a:t>
            </a:r>
            <a:endParaRPr lang="en-US" sz="2800" dirty="0" smtClean="0"/>
          </a:p>
          <a:p>
            <a:pPr eaLnBrk="1" hangingPunct="1"/>
            <a:r>
              <a:rPr lang="en-US" sz="2800" dirty="0" smtClean="0"/>
              <a:t>	C. 	</a:t>
            </a:r>
            <a:r>
              <a:rPr lang="ru-RU" sz="2800" dirty="0" smtClean="0"/>
              <a:t>Изменять радиус Кривизны</a:t>
            </a:r>
            <a:r>
              <a:rPr lang="en-US" sz="2800" dirty="0" smtClean="0"/>
              <a:t> 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22014" y="775454"/>
            <a:ext cx="7772400" cy="41148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en-US" sz="2800" dirty="0" smtClean="0">
                <a:solidFill>
                  <a:srgbClr val="000000"/>
                </a:solidFill>
              </a:rPr>
              <a:t>18.  </a:t>
            </a:r>
            <a:r>
              <a:rPr lang="ru-RU" sz="2800" dirty="0" smtClean="0">
                <a:solidFill>
                  <a:srgbClr val="000000"/>
                </a:solidFill>
              </a:rPr>
              <a:t>Основываясь на решении комиссии </a:t>
            </a:r>
            <a:r>
              <a:rPr lang="en-US" sz="2800" dirty="0" smtClean="0">
                <a:solidFill>
                  <a:srgbClr val="000000"/>
                </a:solidFill>
              </a:rPr>
              <a:t>FDA, </a:t>
            </a:r>
            <a:r>
              <a:rPr lang="ru-RU" sz="2800" dirty="0" smtClean="0">
                <a:solidFill>
                  <a:srgbClr val="000000"/>
                </a:solidFill>
              </a:rPr>
              <a:t>какие пациенты являются хорошими кандидатами для Рефракционной Терапии линзами </a:t>
            </a:r>
            <a:r>
              <a:rPr lang="en-US" sz="2800" dirty="0" smtClean="0">
                <a:solidFill>
                  <a:srgbClr val="000000"/>
                </a:solidFill>
              </a:rPr>
              <a:t>Paragon CRT</a:t>
            </a:r>
            <a:r>
              <a:rPr lang="en-US" sz="2800" dirty="0" smtClean="0"/>
              <a:t>?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	A.  </a:t>
            </a:r>
            <a:r>
              <a:rPr lang="ru-RU" sz="2800" dirty="0" smtClean="0"/>
              <a:t>Миопия до </a:t>
            </a:r>
            <a:r>
              <a:rPr lang="en-US" sz="2800" dirty="0" smtClean="0"/>
              <a:t>-8.00D</a:t>
            </a:r>
            <a:r>
              <a:rPr lang="ru-RU" sz="2800" dirty="0" smtClean="0"/>
              <a:t>, с астигматизмом 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dirty="0"/>
              <a:t> </a:t>
            </a:r>
            <a:r>
              <a:rPr lang="ru-RU" sz="2800" dirty="0" smtClean="0"/>
              <a:t>        до </a:t>
            </a:r>
            <a:r>
              <a:rPr lang="en-US" sz="2800" dirty="0" smtClean="0"/>
              <a:t>-2.50D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	B. </a:t>
            </a:r>
            <a:r>
              <a:rPr lang="ru-RU" sz="2800" dirty="0"/>
              <a:t>Миопия до </a:t>
            </a:r>
            <a:r>
              <a:rPr lang="en-US" sz="2800" dirty="0" smtClean="0"/>
              <a:t>-</a:t>
            </a:r>
            <a:r>
              <a:rPr lang="ru-RU" sz="2800" dirty="0"/>
              <a:t>6</a:t>
            </a:r>
            <a:r>
              <a:rPr lang="en-US" sz="2800" dirty="0" smtClean="0"/>
              <a:t>.00D</a:t>
            </a:r>
            <a:r>
              <a:rPr lang="ru-RU" sz="2800" dirty="0"/>
              <a:t>, с астигматизмом 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dirty="0"/>
              <a:t>         до </a:t>
            </a:r>
            <a:r>
              <a:rPr lang="en-US" sz="2800" dirty="0"/>
              <a:t>-</a:t>
            </a:r>
            <a:r>
              <a:rPr lang="en-US" sz="2800" dirty="0" smtClean="0"/>
              <a:t>2.</a:t>
            </a:r>
            <a:r>
              <a:rPr lang="ru-RU" sz="2800" dirty="0" smtClean="0"/>
              <a:t>0</a:t>
            </a:r>
            <a:r>
              <a:rPr lang="en-US" sz="2800" dirty="0" smtClean="0"/>
              <a:t>0D</a:t>
            </a:r>
            <a:endParaRPr lang="en-US" sz="2800" dirty="0"/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	C. </a:t>
            </a:r>
            <a:r>
              <a:rPr lang="ru-RU" sz="2800" dirty="0"/>
              <a:t>Миопия до </a:t>
            </a:r>
            <a:r>
              <a:rPr lang="en-US" sz="2800" dirty="0" smtClean="0"/>
              <a:t>-</a:t>
            </a:r>
            <a:r>
              <a:rPr lang="ru-RU" sz="2800" dirty="0" smtClean="0"/>
              <a:t>6</a:t>
            </a:r>
            <a:r>
              <a:rPr lang="en-US" sz="2800" dirty="0" smtClean="0"/>
              <a:t>.00D</a:t>
            </a:r>
            <a:r>
              <a:rPr lang="ru-RU" sz="2800" dirty="0"/>
              <a:t>, с астигматизмом 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dirty="0"/>
              <a:t>         до </a:t>
            </a:r>
            <a:r>
              <a:rPr lang="en-US" sz="2800" dirty="0" smtClean="0"/>
              <a:t>-</a:t>
            </a:r>
            <a:r>
              <a:rPr lang="ru-RU" sz="2800" dirty="0" smtClean="0"/>
              <a:t>1.75</a:t>
            </a:r>
            <a:r>
              <a:rPr lang="en-US" sz="2800" dirty="0" smtClean="0"/>
              <a:t>D</a:t>
            </a:r>
            <a:endParaRPr lang="en-US" sz="2800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3615" y="584386"/>
            <a:ext cx="8188657" cy="3428056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endParaRPr lang="ru-RU" sz="2800" dirty="0" smtClean="0">
              <a:solidFill>
                <a:srgbClr val="000000"/>
              </a:solidFill>
            </a:endParaRPr>
          </a:p>
          <a:p>
            <a:pPr algn="just" eaLnBrk="1" hangingPunct="1">
              <a:lnSpc>
                <a:spcPct val="90000"/>
              </a:lnSpc>
            </a:pPr>
            <a:endParaRPr lang="ru-RU" sz="2800" dirty="0">
              <a:solidFill>
                <a:srgbClr val="000000"/>
              </a:solidFill>
            </a:endParaRPr>
          </a:p>
          <a:p>
            <a:pPr algn="just" eaLnBrk="1" hangingPunct="1">
              <a:lnSpc>
                <a:spcPct val="90000"/>
              </a:lnSpc>
            </a:pPr>
            <a:endParaRPr lang="ru-RU" sz="2800" dirty="0" smtClean="0">
              <a:solidFill>
                <a:srgbClr val="000000"/>
              </a:solidFill>
            </a:endParaRPr>
          </a:p>
          <a:p>
            <a:pPr marL="0" indent="0" algn="ctr" eaLnBrk="1" hangingPunct="1">
              <a:lnSpc>
                <a:spcPct val="90000"/>
              </a:lnSpc>
            </a:pPr>
            <a:r>
              <a:rPr lang="ru-RU" sz="2800" dirty="0" smtClean="0">
                <a:solidFill>
                  <a:srgbClr val="000000"/>
                </a:solidFill>
              </a:rPr>
              <a:t>Регистрация </a:t>
            </a:r>
            <a:r>
              <a:rPr lang="ru-RU" sz="2800" dirty="0"/>
              <a:t>на </a:t>
            </a:r>
            <a:r>
              <a:rPr lang="ru-RU" sz="2800" dirty="0" smtClean="0"/>
              <a:t>сайте </a:t>
            </a:r>
            <a:r>
              <a:rPr lang="en-US" sz="2800" b="1" dirty="0" smtClean="0">
                <a:hlinkClick r:id="rId3"/>
              </a:rPr>
              <a:t>http://www.crt.club/doctors/reg-doctor.html</a:t>
            </a:r>
            <a:r>
              <a:rPr lang="ru-RU" sz="2800" b="1" dirty="0" smtClean="0"/>
              <a:t> </a:t>
            </a:r>
            <a:r>
              <a:rPr lang="ru-RU" sz="2800" dirty="0" smtClean="0"/>
              <a:t>для </a:t>
            </a:r>
            <a:r>
              <a:rPr lang="ru-RU" sz="2800" dirty="0"/>
              <a:t>рассылки новостей и свежих публикаций по ортокератологии</a:t>
            </a:r>
            <a:endParaRPr lang="en-US" sz="2800" dirty="0"/>
          </a:p>
        </p:txBody>
      </p:sp>
      <p:sp>
        <p:nvSpPr>
          <p:cNvPr id="2" name="AutoShape 2" descr="http://cs617329.vk.me/v617329292/2a65/8i8OmdHHfp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http://cs617329.vk.me/v617329292/2a65/8i8OmdHHfp8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9334" name="Picture 6" descr="8i8OmdHHfp8.jpg (399×244)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531" y="3745763"/>
            <a:ext cx="3800475" cy="232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999040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ireball">
  <a:themeElements>
    <a:clrScheme name="">
      <a:dk1>
        <a:srgbClr val="000000"/>
      </a:dk1>
      <a:lt1>
        <a:srgbClr val="000000"/>
      </a:lt1>
      <a:dk2>
        <a:srgbClr val="FFCC66"/>
      </a:dk2>
      <a:lt2>
        <a:srgbClr val="5F5F5F"/>
      </a:lt2>
      <a:accent1>
        <a:srgbClr val="FF9933"/>
      </a:accent1>
      <a:accent2>
        <a:srgbClr val="CC0066"/>
      </a:accent2>
      <a:accent3>
        <a:srgbClr val="AAAAAA"/>
      </a:accent3>
      <a:accent4>
        <a:srgbClr val="000000"/>
      </a:accent4>
      <a:accent5>
        <a:srgbClr val="FFCAAD"/>
      </a:accent5>
      <a:accent6>
        <a:srgbClr val="B9005C"/>
      </a:accent6>
      <a:hlink>
        <a:srgbClr val="CC00CC"/>
      </a:hlink>
      <a:folHlink>
        <a:srgbClr val="990099"/>
      </a:folHlink>
    </a:clrScheme>
    <a:fontScheme name="Firebal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 smtClean="0">
            <a:ln>
              <a:noFill/>
            </a:ln>
            <a:solidFill>
              <a:schemeClr val="accent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 smtClean="0">
            <a:ln>
              <a:noFill/>
            </a:ln>
            <a:solidFill>
              <a:schemeClr val="accent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Fireball 1">
        <a:dk1>
          <a:srgbClr val="5F5F5F"/>
        </a:dk1>
        <a:lt1>
          <a:srgbClr val="FFFFCC"/>
        </a:lt1>
        <a:dk2>
          <a:srgbClr val="000000"/>
        </a:dk2>
        <a:lt2>
          <a:srgbClr val="FFCC66"/>
        </a:lt2>
        <a:accent1>
          <a:srgbClr val="FF9933"/>
        </a:accent1>
        <a:accent2>
          <a:srgbClr val="CC0066"/>
        </a:accent2>
        <a:accent3>
          <a:srgbClr val="AAAAAA"/>
        </a:accent3>
        <a:accent4>
          <a:srgbClr val="DADAAE"/>
        </a:accent4>
        <a:accent5>
          <a:srgbClr val="FFCAAD"/>
        </a:accent5>
        <a:accent6>
          <a:srgbClr val="B9005C"/>
        </a:accent6>
        <a:hlink>
          <a:srgbClr val="CC00CC"/>
        </a:hlink>
        <a:folHlink>
          <a:srgbClr val="9900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eball 2">
        <a:dk1>
          <a:srgbClr val="000000"/>
        </a:dk1>
        <a:lt1>
          <a:srgbClr val="FFFFFF"/>
        </a:lt1>
        <a:dk2>
          <a:srgbClr val="FF9900"/>
        </a:dk2>
        <a:lt2>
          <a:srgbClr val="5F5F5F"/>
        </a:lt2>
        <a:accent1>
          <a:srgbClr val="FF9933"/>
        </a:accent1>
        <a:accent2>
          <a:srgbClr val="CC0066"/>
        </a:accent2>
        <a:accent3>
          <a:srgbClr val="FFFFFF"/>
        </a:accent3>
        <a:accent4>
          <a:srgbClr val="000000"/>
        </a:accent4>
        <a:accent5>
          <a:srgbClr val="FFCAAD"/>
        </a:accent5>
        <a:accent6>
          <a:srgbClr val="B9005C"/>
        </a:accent6>
        <a:hlink>
          <a:srgbClr val="CC00CC"/>
        </a:hlink>
        <a:folHlink>
          <a:srgbClr val="9900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eball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5F5F5F"/>
    </a:dk1>
    <a:lt1>
      <a:srgbClr val="FFFF99"/>
    </a:lt1>
    <a:dk2>
      <a:srgbClr val="000000"/>
    </a:dk2>
    <a:lt2>
      <a:srgbClr val="FFCC66"/>
    </a:lt2>
    <a:accent1>
      <a:srgbClr val="FF9933"/>
    </a:accent1>
    <a:accent2>
      <a:srgbClr val="CC0066"/>
    </a:accent2>
    <a:accent3>
      <a:srgbClr val="AAAAAA"/>
    </a:accent3>
    <a:accent4>
      <a:srgbClr val="DADA82"/>
    </a:accent4>
    <a:accent5>
      <a:srgbClr val="FFCAAD"/>
    </a:accent5>
    <a:accent6>
      <a:srgbClr val="B9005C"/>
    </a:accent6>
    <a:hlink>
      <a:srgbClr val="CC00CC"/>
    </a:hlink>
    <a:folHlink>
      <a:srgbClr val="990099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Designs\Artsy.pot</Template>
  <TotalTime>79223</TotalTime>
  <Words>4313</Words>
  <Application>Microsoft Office PowerPoint</Application>
  <PresentationFormat>Экран (4:3)</PresentationFormat>
  <Paragraphs>598</Paragraphs>
  <Slides>71</Slides>
  <Notes>54</Notes>
  <HiddenSlides>1</HiddenSlides>
  <MMClips>12</MMClips>
  <ScaleCrop>false</ScaleCrop>
  <HeadingPairs>
    <vt:vector size="8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71</vt:i4>
      </vt:variant>
      <vt:variant>
        <vt:lpstr>Произвольные показы</vt:lpstr>
      </vt:variant>
      <vt:variant>
        <vt:i4>1</vt:i4>
      </vt:variant>
    </vt:vector>
  </HeadingPairs>
  <TitlesOfParts>
    <vt:vector size="75" baseType="lpstr">
      <vt:lpstr>Fireball</vt:lpstr>
      <vt:lpstr>Clip</vt:lpstr>
      <vt:lpstr>Image</vt:lpstr>
      <vt:lpstr>Презентация PowerPoint</vt:lpstr>
      <vt:lpstr> </vt:lpstr>
      <vt:lpstr>Сертификат FDA </vt:lpstr>
      <vt:lpstr>Презентация PowerPoint</vt:lpstr>
      <vt:lpstr>Компрессия или Перераспределение?</vt:lpstr>
      <vt:lpstr>Конструкция Линзы</vt:lpstr>
      <vt:lpstr>Конструкция Линзы Paragon CRT</vt:lpstr>
      <vt:lpstr>Каждая Линза Имеет Лазерную Маркировку Параметров</vt:lpstr>
      <vt:lpstr>Выбор Базовой Кривизны</vt:lpstr>
      <vt:lpstr>Конструкция Линзы Paragon CRT</vt:lpstr>
      <vt:lpstr>Глубина Возвратной Зоны (RZD) в Микронах  изменяется с шагом в 25 микрон  </vt:lpstr>
      <vt:lpstr>Глубина Возвратной Зоны (RZD)</vt:lpstr>
      <vt:lpstr>Paragon CRT  «Безопасная» Опорная Зона</vt:lpstr>
      <vt:lpstr>Угол Наклона Опорной Зоны Landing Zone Angle (LZA)</vt:lpstr>
      <vt:lpstr>Угол Наклона Опорной Зоны</vt:lpstr>
      <vt:lpstr>Угол Наклона Опорной Зоны</vt:lpstr>
      <vt:lpstr>Угол Наклона Опорной Зоны</vt:lpstr>
      <vt:lpstr>LZA</vt:lpstr>
      <vt:lpstr>Выбор Первых Пациентов</vt:lpstr>
      <vt:lpstr>Выбор Первых Пациентов</vt:lpstr>
      <vt:lpstr>Диагностически-лечебный набор   Paragon CRT  Diagnostic Dispensing System (DDS)</vt:lpstr>
      <vt:lpstr>Подбор линз  Paragon CRT </vt:lpstr>
      <vt:lpstr>Линейка для Подбора Линз</vt:lpstr>
      <vt:lpstr>Подбор достаточно прост. . .</vt:lpstr>
      <vt:lpstr>«Полезные Советы»:</vt:lpstr>
      <vt:lpstr>Как пользоваться Диагностическим набором Paragon CRT</vt:lpstr>
      <vt:lpstr>Подбор и Прописывание</vt:lpstr>
      <vt:lpstr>Децентрация к низу</vt:lpstr>
      <vt:lpstr>Презентация PowerPoint</vt:lpstr>
      <vt:lpstr>Презентация PowerPoint</vt:lpstr>
      <vt:lpstr>Рефракция Через Линзу</vt:lpstr>
      <vt:lpstr>Наблюдение в Динамике</vt:lpstr>
      <vt:lpstr>Предлагаемый Режим Наблюдения</vt:lpstr>
      <vt:lpstr>«Первое Утро» Пригласите пациента на ранние утренние часы вашего приёма.</vt:lpstr>
      <vt:lpstr>Рефракция Через Линзу</vt:lpstr>
      <vt:lpstr>Сферо-Цилиндрическая Рефракция через Линзу</vt:lpstr>
      <vt:lpstr>Рефракция Через Линзу</vt:lpstr>
      <vt:lpstr>Скорость Коррекции</vt:lpstr>
      <vt:lpstr>Топографические Исследования  (при возможности)</vt:lpstr>
      <vt:lpstr>Замена Линз в Ходе Лечения</vt:lpstr>
      <vt:lpstr>Когда Менять Линзы!</vt:lpstr>
      <vt:lpstr>Замена линзы при первом осмотре</vt:lpstr>
      <vt:lpstr>НЕ Менять:</vt:lpstr>
      <vt:lpstr>Верхняя/Боковая Децентрация</vt:lpstr>
      <vt:lpstr>Децентрация Книзу </vt:lpstr>
      <vt:lpstr>Недостаточная приподнятость края</vt:lpstr>
      <vt:lpstr>Слишком поднятый край</vt:lpstr>
      <vt:lpstr>«Ключи» к Успеху</vt:lpstr>
      <vt:lpstr>«Ключи к Успеху» (продолжение)</vt:lpstr>
      <vt:lpstr>«Ключи к Успеху» (продолжение)</vt:lpstr>
      <vt:lpstr>Поздравляем с Вашим Правильным Выбором!</vt:lpstr>
      <vt:lpstr>Презентация PowerPoint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1Hour</vt:lpstr>
    </vt:vector>
  </TitlesOfParts>
  <Company>Satellite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Toshiba Preferred User</dc:creator>
  <cp:lastModifiedBy>Maxim</cp:lastModifiedBy>
  <cp:revision>2710</cp:revision>
  <cp:lastPrinted>2000-08-09T22:43:26Z</cp:lastPrinted>
  <dcterms:created xsi:type="dcterms:W3CDTF">1997-08-09T16:48:18Z</dcterms:created>
  <dcterms:modified xsi:type="dcterms:W3CDTF">2014-12-10T17:34:21Z</dcterms:modified>
</cp:coreProperties>
</file>